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doc" ContentType="application/msword"/>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0" r:id="rId1"/>
  </p:sldMasterIdLst>
  <p:sldIdLst>
    <p:sldId id="256" r:id="rId2"/>
    <p:sldId id="257" r:id="rId3"/>
    <p:sldId id="264" r:id="rId4"/>
    <p:sldId id="265" r:id="rId5"/>
    <p:sldId id="260" r:id="rId6"/>
    <p:sldId id="261" r:id="rId7"/>
    <p:sldId id="267" r:id="rId8"/>
    <p:sldId id="281" r:id="rId9"/>
    <p:sldId id="262" r:id="rId10"/>
    <p:sldId id="268" r:id="rId11"/>
    <p:sldId id="271" r:id="rId12"/>
    <p:sldId id="272" r:id="rId13"/>
    <p:sldId id="273" r:id="rId14"/>
    <p:sldId id="274" r:id="rId15"/>
    <p:sldId id="275" r:id="rId16"/>
    <p:sldId id="283" r:id="rId17"/>
    <p:sldId id="269" r:id="rId18"/>
    <p:sldId id="284" r:id="rId19"/>
    <p:sldId id="309" r:id="rId20"/>
    <p:sldId id="310" r:id="rId21"/>
    <p:sldId id="311" r:id="rId22"/>
    <p:sldId id="285" r:id="rId23"/>
    <p:sldId id="287" r:id="rId24"/>
    <p:sldId id="263" r:id="rId25"/>
    <p:sldId id="289" r:id="rId26"/>
    <p:sldId id="290" r:id="rId27"/>
    <p:sldId id="291" r:id="rId28"/>
    <p:sldId id="292" r:id="rId29"/>
    <p:sldId id="293" r:id="rId30"/>
    <p:sldId id="300" r:id="rId31"/>
    <p:sldId id="301" r:id="rId32"/>
    <p:sldId id="302" r:id="rId33"/>
    <p:sldId id="294" r:id="rId34"/>
    <p:sldId id="295" r:id="rId35"/>
    <p:sldId id="277" r:id="rId36"/>
    <p:sldId id="259" r:id="rId37"/>
    <p:sldId id="296" r:id="rId38"/>
    <p:sldId id="297" r:id="rId39"/>
    <p:sldId id="298" r:id="rId40"/>
    <p:sldId id="299" r:id="rId41"/>
    <p:sldId id="278" r:id="rId42"/>
    <p:sldId id="280" r:id="rId43"/>
    <p:sldId id="279" r:id="rId44"/>
    <p:sldId id="303" r:id="rId45"/>
    <p:sldId id="304" r:id="rId46"/>
    <p:sldId id="305" r:id="rId47"/>
    <p:sldId id="306" r:id="rId48"/>
    <p:sldId id="307" r:id="rId49"/>
    <p:sldId id="308" r:id="rId50"/>
    <p:sldId id="258" r:id="rId5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66" d="100"/>
          <a:sy n="66" d="100"/>
        </p:scale>
        <p:origin x="-1494" y="-14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fr-FR" smtClean="0"/>
              <a:t>Cliquez et modifiez le titre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en-US" dirty="0"/>
          </a:p>
        </p:txBody>
      </p:sp>
      <p:sp>
        <p:nvSpPr>
          <p:cNvPr id="4" name="Date Placeholder 3"/>
          <p:cNvSpPr>
            <a:spLocks noGrp="1"/>
          </p:cNvSpPr>
          <p:nvPr>
            <p:ph type="dt" sz="half" idx="10"/>
          </p:nvPr>
        </p:nvSpPr>
        <p:spPr/>
        <p:txBody>
          <a:bodyPr/>
          <a:lstStyle/>
          <a:p>
            <a:fld id="{04AF466F-BDA4-4F18-9C7B-FF0A9A1B0E80}" type="datetime1">
              <a:rPr lang="en-US" smtClean="0"/>
              <a:pPr/>
              <a:t>4/2/2017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lang="en-US"/>
          </a:p>
        </p:txBody>
      </p:sp>
      <p:sp>
        <p:nvSpPr>
          <p:cNvPr id="3" name="Vertical Text Placeholder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58FB4290-6522-4139-852E-05BD9E7F0D2E}" type="datetime1">
              <a:rPr lang="en-US" smtClean="0"/>
              <a:pPr/>
              <a:t>4/2/2017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fr-FR" smtClean="0"/>
              <a:t>Cliquez et modifiez le titre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AAB955F9-81EA-47C5-8059-9E5C2B437C70}" type="datetime1">
              <a:rPr lang="en-US" smtClean="0"/>
              <a:pPr/>
              <a:t>4/2/2017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lang="en-US"/>
          </a:p>
        </p:txBody>
      </p:sp>
      <p:sp>
        <p:nvSpPr>
          <p:cNvPr id="3" name="Content Placeholder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1CEF607B-A47E-422C-9BEF-122CCDB7C526}" type="datetime1">
              <a:rPr lang="en-US" smtClean="0"/>
              <a:pPr/>
              <a:t>4/2/2017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fr-FR" smtClean="0"/>
              <a:t>Cliquez et modifiez le titre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Date Placeholder 3"/>
          <p:cNvSpPr>
            <a:spLocks noGrp="1"/>
          </p:cNvSpPr>
          <p:nvPr>
            <p:ph type="dt" sz="half" idx="10"/>
          </p:nvPr>
        </p:nvSpPr>
        <p:spPr/>
        <p:txBody>
          <a:bodyPr/>
          <a:lstStyle/>
          <a:p>
            <a:fld id="{63A9A7CB-BEE6-4F99-898E-913F06E8E125}" type="datetime1">
              <a:rPr lang="en-US" smtClean="0"/>
              <a:pPr/>
              <a:t>4/2/2017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B6EE300C-6FC5-4FC3-AF1A-075E4F50620D}" type="datetime1">
              <a:rPr lang="en-US" smtClean="0"/>
              <a:pPr/>
              <a:t>4/2/2017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Cliquez et modifiez le titre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Date Placeholder 6"/>
          <p:cNvSpPr>
            <a:spLocks noGrp="1"/>
          </p:cNvSpPr>
          <p:nvPr>
            <p:ph type="dt" sz="half" idx="10"/>
          </p:nvPr>
        </p:nvSpPr>
        <p:spPr/>
        <p:txBody>
          <a:bodyPr/>
          <a:lstStyle/>
          <a:p>
            <a:fld id="{F50D295D-4A77-4DEB-B04C-9F4282A8BC04}" type="datetime1">
              <a:rPr lang="en-US" smtClean="0"/>
              <a:pPr/>
              <a:t>4/2/2017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D2B3B-882E-40F3-A32F-6DD516915044}"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lang="en-US"/>
          </a:p>
        </p:txBody>
      </p:sp>
      <p:sp>
        <p:nvSpPr>
          <p:cNvPr id="3" name="Date Placeholder 2"/>
          <p:cNvSpPr>
            <a:spLocks noGrp="1"/>
          </p:cNvSpPr>
          <p:nvPr>
            <p:ph type="dt" sz="half" idx="10"/>
          </p:nvPr>
        </p:nvSpPr>
        <p:spPr/>
        <p:txBody>
          <a:bodyPr/>
          <a:lstStyle/>
          <a:p>
            <a:fld id="{02B28685-4D0C-42D5-8013-B5904CD1FCBC}" type="datetime1">
              <a:rPr lang="en-US" smtClean="0"/>
              <a:pPr/>
              <a:t>4/2/2017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226C0-9885-4BA9-BBFA-A52CBFEBB775}" type="datetime1">
              <a:rPr lang="en-US" smtClean="0"/>
              <a:pPr/>
              <a:t>4/2/2017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2D2B3B-882E-40F3-A32F-6DD516915044}"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fr-FR" smtClean="0"/>
              <a:t>Cliquez et modifiez le titre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EBEE1B38-C5EB-4D66-9137-0AFE9CDEDE8F}" type="datetime1">
              <a:rPr lang="en-US" smtClean="0"/>
              <a:pPr/>
              <a:t>4/2/2017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‹N°›</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fr-FR" smtClean="0"/>
              <a:t>Cliquez et modifiez le titre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Faire glisser l'image vers l'espace réservé ou cliquer sur l'icône pour l'ajouter</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8" name="Date Placeholder 7"/>
          <p:cNvSpPr>
            <a:spLocks noGrp="1"/>
          </p:cNvSpPr>
          <p:nvPr>
            <p:ph type="dt" sz="half" idx="10"/>
          </p:nvPr>
        </p:nvSpPr>
        <p:spPr/>
        <p:txBody>
          <a:bodyPr/>
          <a:lstStyle/>
          <a:p>
            <a:fld id="{327B613C-1AD7-49D3-885D-F654C5CDBAA6}" type="datetime1">
              <a:rPr lang="en-US" smtClean="0"/>
              <a:pPr/>
              <a:t>4/2/2017</a:t>
            </a:fld>
            <a:endParaRPr lang="en-US" dirty="0"/>
          </a:p>
        </p:txBody>
      </p:sp>
      <p:sp>
        <p:nvSpPr>
          <p:cNvPr id="9" name="Slide Number Placeholder 8"/>
          <p:cNvSpPr>
            <a:spLocks noGrp="1"/>
          </p:cNvSpPr>
          <p:nvPr>
            <p:ph type="sldNum" sz="quarter" idx="11"/>
          </p:nvPr>
        </p:nvSpPr>
        <p:spPr/>
        <p:txBody>
          <a:bodyPr/>
          <a:lstStyle/>
          <a:p>
            <a:fld id="{6E2D2B3B-882E-40F3-A32F-6DD516915044}" type="slidenum">
              <a:rPr lang="en-US" smtClean="0"/>
              <a:pPr/>
              <a:t>‹N°›</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fr-FR" smtClean="0"/>
              <a:t>Cliquez et modifiez le titre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E2D2B3B-882E-40F3-A32F-6DD516915044}" type="slidenum">
              <a:rPr lang="en-US" smtClean="0"/>
              <a:pPr/>
              <a:t>‹N°›</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327B613C-1AD7-49D3-885D-F654C5CDBAA6}" type="datetime1">
              <a:rPr lang="en-US" smtClean="0"/>
              <a:pPr/>
              <a:t>4/2/2017</a:t>
            </a:fld>
            <a:endParaRPr lang="en-US" dirty="0"/>
          </a:p>
        </p:txBody>
      </p:sp>
    </p:spTree>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hf sldNum="0"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file:///\\wiki\CHAID" TargetMode="External"/><Relationship Id="rId2" Type="http://schemas.openxmlformats.org/officeDocument/2006/relationships/hyperlink" Target="file:///\\wiki\Algorithme_ID3" TargetMode="External"/><Relationship Id="rId1" Type="http://schemas.openxmlformats.org/officeDocument/2006/relationships/slideLayout" Target="../slideLayouts/slideLayout7.xml"/><Relationship Id="rId5" Type="http://schemas.openxmlformats.org/officeDocument/2006/relationships/hyperlink" Target="file:///\\wiki\Algorithme_C4.5" TargetMode="External"/><Relationship Id="rId4" Type="http://schemas.openxmlformats.org/officeDocument/2006/relationships/hyperlink" Target="file:///\\wiki\Algorithme_CAR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hyperlink" Target="file:///\\wiki\R%C3%A9gression_lin%C3%A9air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file:///\\wiki\Coefficient_de_Gini" TargetMode="External"/><Relationship Id="rId2" Type="http://schemas.openxmlformats.org/officeDocument/2006/relationships/hyperlink" Target="file:///\\wiki\Entropie_de_Shannon"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Document_Microsoft_Office_Word_97_-_20031.doc"/></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ARBRES DE DECISION</a:t>
            </a:r>
            <a:endParaRPr lang="fr-FR" dirty="0"/>
          </a:p>
        </p:txBody>
      </p:sp>
      <p:sp>
        <p:nvSpPr>
          <p:cNvPr id="3" name="Sous-titre 2"/>
          <p:cNvSpPr>
            <a:spLocks noGrp="1"/>
          </p:cNvSpPr>
          <p:nvPr>
            <p:ph type="subTitle" idx="1"/>
          </p:nvPr>
        </p:nvSpPr>
        <p:spPr/>
        <p:txBody>
          <a:bodyPr/>
          <a:lstStyle/>
          <a:p>
            <a:endParaRPr lang="fr-FR"/>
          </a:p>
        </p:txBody>
      </p:sp>
    </p:spTree>
    <p:extLst>
      <p:ext uri="{BB962C8B-B14F-4D97-AF65-F5344CB8AC3E}">
        <p14:creationId xmlns="" xmlns:p14="http://schemas.microsoft.com/office/powerpoint/2010/main" val="618291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5487"/>
            <a:ext cx="7620000" cy="1143000"/>
          </a:xfrm>
        </p:spPr>
        <p:txBody>
          <a:bodyPr/>
          <a:lstStyle/>
          <a:p>
            <a:r>
              <a:rPr lang="fr-FR" sz="3600" dirty="0" smtClean="0"/>
              <a:t>Traitement des variables continues</a:t>
            </a:r>
            <a:endParaRPr lang="fr-FR" sz="3600" dirty="0"/>
          </a:p>
        </p:txBody>
      </p:sp>
      <p:pic>
        <p:nvPicPr>
          <p:cNvPr id="4" name="Espace réservé du contenu 3" descr="Capture d’écran 2014-05-06 à 07.02.26.png"/>
          <p:cNvPicPr>
            <a:picLocks noGrp="1" noChangeAspect="1"/>
          </p:cNvPicPr>
          <p:nvPr>
            <p:ph idx="1"/>
          </p:nvPr>
        </p:nvPicPr>
        <p:blipFill rotWithShape="1">
          <a:blip r:embed="rId2" cstate="print">
            <a:extLst>
              <a:ext uri="{28A0092B-C50C-407E-A947-70E740481C1C}">
                <a14:useLocalDpi xmlns="" xmlns:a14="http://schemas.microsoft.com/office/drawing/2010/main" val="0"/>
              </a:ext>
            </a:extLst>
          </a:blip>
          <a:srcRect l="15320" t="25063" r="27651" b="9507"/>
          <a:stretch/>
        </p:blipFill>
        <p:spPr>
          <a:xfrm>
            <a:off x="182902" y="1178487"/>
            <a:ext cx="7498058" cy="5376712"/>
          </a:xfrm>
        </p:spPr>
      </p:pic>
    </p:spTree>
    <p:extLst>
      <p:ext uri="{BB962C8B-B14F-4D97-AF65-F5344CB8AC3E}">
        <p14:creationId xmlns="" xmlns:p14="http://schemas.microsoft.com/office/powerpoint/2010/main" val="1323710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22933" t="15962" r="16923" b="25192"/>
          <a:stretch>
            <a:fillRect/>
          </a:stretch>
        </p:blipFill>
        <p:spPr bwMode="auto">
          <a:xfrm>
            <a:off x="168812" y="168812"/>
            <a:ext cx="8185880" cy="60069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l="30145" t="50673" r="32067" b="29135"/>
          <a:stretch>
            <a:fillRect/>
          </a:stretch>
        </p:blipFill>
        <p:spPr bwMode="auto">
          <a:xfrm>
            <a:off x="400929" y="2008253"/>
            <a:ext cx="3685735" cy="1477108"/>
          </a:xfrm>
          <a:prstGeom prst="rect">
            <a:avLst/>
          </a:prstGeom>
          <a:noFill/>
          <a:ln w="9525">
            <a:noFill/>
            <a:miter lim="800000"/>
            <a:headEnd/>
            <a:tailEnd/>
          </a:ln>
        </p:spPr>
      </p:pic>
      <p:sp>
        <p:nvSpPr>
          <p:cNvPr id="3" name="ZoneTexte 2"/>
          <p:cNvSpPr txBox="1"/>
          <p:nvPr/>
        </p:nvSpPr>
        <p:spPr>
          <a:xfrm>
            <a:off x="400929" y="3256671"/>
            <a:ext cx="7329267" cy="2585323"/>
          </a:xfrm>
          <a:prstGeom prst="rect">
            <a:avLst/>
          </a:prstGeom>
          <a:noFill/>
        </p:spPr>
        <p:txBody>
          <a:bodyPr wrap="square" rtlCol="0">
            <a:spAutoFit/>
          </a:bodyPr>
          <a:lstStyle/>
          <a:p>
            <a:r>
              <a:rPr lang="fr-FR" dirty="0" smtClean="0"/>
              <a:t>-Ires(emplacement)=p(ville)[(p(</a:t>
            </a:r>
            <a:r>
              <a:rPr lang="fr-FR" dirty="0" err="1" smtClean="0"/>
              <a:t>satisafait</a:t>
            </a:r>
            <a:r>
              <a:rPr lang="fr-FR" dirty="0" smtClean="0"/>
              <a:t>/ville)</a:t>
            </a:r>
            <a:r>
              <a:rPr lang="fr-FR" dirty="0" err="1" smtClean="0"/>
              <a:t>logp</a:t>
            </a:r>
            <a:r>
              <a:rPr lang="fr-FR" dirty="0" smtClean="0"/>
              <a:t>(</a:t>
            </a:r>
            <a:r>
              <a:rPr lang="fr-FR" dirty="0" err="1" smtClean="0"/>
              <a:t>satisafait</a:t>
            </a:r>
            <a:r>
              <a:rPr lang="fr-FR" dirty="0" smtClean="0"/>
              <a:t>/ville)+p(insatisfait/ville) </a:t>
            </a:r>
            <a:r>
              <a:rPr lang="fr-FR" dirty="0" err="1" smtClean="0"/>
              <a:t>logp</a:t>
            </a:r>
            <a:r>
              <a:rPr lang="fr-FR" dirty="0" smtClean="0"/>
              <a:t>(insatisfait/ville]+</a:t>
            </a:r>
          </a:p>
          <a:p>
            <a:r>
              <a:rPr lang="fr-FR" dirty="0" smtClean="0"/>
              <a:t>p(banlieue)[(p(satisfait/banlieue)</a:t>
            </a:r>
            <a:r>
              <a:rPr lang="fr-FR" dirty="0" err="1" smtClean="0"/>
              <a:t>logp</a:t>
            </a:r>
            <a:r>
              <a:rPr lang="fr-FR" dirty="0" smtClean="0"/>
              <a:t>(satisfait/banlieue+p(insatisfait/banlieue)</a:t>
            </a:r>
            <a:r>
              <a:rPr lang="fr-FR" dirty="0" err="1" smtClean="0"/>
              <a:t>logp</a:t>
            </a:r>
            <a:r>
              <a:rPr lang="fr-FR" dirty="0" smtClean="0"/>
              <a:t>(insatisfait/banlieue)]+ p(rural)[(p(satisfait/rural)</a:t>
            </a:r>
            <a:r>
              <a:rPr lang="fr-FR" dirty="0" err="1" smtClean="0"/>
              <a:t>logp</a:t>
            </a:r>
            <a:r>
              <a:rPr lang="fr-FR" dirty="0" smtClean="0"/>
              <a:t>(</a:t>
            </a:r>
            <a:r>
              <a:rPr lang="fr-FR" dirty="0" err="1" smtClean="0"/>
              <a:t>satisafait</a:t>
            </a:r>
            <a:r>
              <a:rPr lang="fr-FR" dirty="0" smtClean="0"/>
              <a:t>/rural)+p(insatisfait/rural)</a:t>
            </a:r>
            <a:r>
              <a:rPr lang="fr-FR" dirty="0" err="1" smtClean="0"/>
              <a:t>logp</a:t>
            </a:r>
            <a:r>
              <a:rPr lang="fr-FR" dirty="0" smtClean="0"/>
              <a:t>(insatisfait/rural)]</a:t>
            </a:r>
          </a:p>
          <a:p>
            <a:endParaRPr lang="fr-FR" dirty="0" smtClean="0"/>
          </a:p>
          <a:p>
            <a:endParaRPr lang="fr-FR" dirty="0"/>
          </a:p>
        </p:txBody>
      </p:sp>
      <p:sp>
        <p:nvSpPr>
          <p:cNvPr id="4" name="ZoneTexte 3"/>
          <p:cNvSpPr txBox="1"/>
          <p:nvPr/>
        </p:nvSpPr>
        <p:spPr>
          <a:xfrm>
            <a:off x="379828" y="6488668"/>
            <a:ext cx="6865034" cy="369332"/>
          </a:xfrm>
          <a:prstGeom prst="rect">
            <a:avLst/>
          </a:prstGeom>
          <a:noFill/>
        </p:spPr>
        <p:txBody>
          <a:bodyPr wrap="square" rtlCol="0">
            <a:spAutoFit/>
          </a:bodyPr>
          <a:lstStyle/>
          <a:p>
            <a:r>
              <a:rPr lang="fr-FR" dirty="0" smtClean="0"/>
              <a:t>Gain = I-Ires=0,2353</a:t>
            </a:r>
            <a:endParaRPr lang="fr-FR" dirty="0"/>
          </a:p>
        </p:txBody>
      </p:sp>
      <p:pic>
        <p:nvPicPr>
          <p:cNvPr id="5" name="Picture 2"/>
          <p:cNvPicPr>
            <a:picLocks noChangeAspect="1" noChangeArrowheads="1"/>
          </p:cNvPicPr>
          <p:nvPr/>
        </p:nvPicPr>
        <p:blipFill>
          <a:blip r:embed="rId3" cstate="print"/>
          <a:srcRect l="28817" t="23371" r="26239" b="30867"/>
          <a:stretch>
            <a:fillRect/>
          </a:stretch>
        </p:blipFill>
        <p:spPr bwMode="auto">
          <a:xfrm>
            <a:off x="4403188" y="267286"/>
            <a:ext cx="3868616" cy="2954215"/>
          </a:xfrm>
          <a:prstGeom prst="rect">
            <a:avLst/>
          </a:prstGeom>
          <a:noFill/>
          <a:ln w="9525">
            <a:noFill/>
            <a:miter lim="800000"/>
            <a:headEnd/>
            <a:tailEnd/>
          </a:ln>
        </p:spPr>
      </p:pic>
      <p:sp>
        <p:nvSpPr>
          <p:cNvPr id="6" name="Rectangle 5"/>
          <p:cNvSpPr/>
          <p:nvPr/>
        </p:nvSpPr>
        <p:spPr>
          <a:xfrm>
            <a:off x="0" y="5650075"/>
            <a:ext cx="8576066" cy="369332"/>
          </a:xfrm>
          <a:prstGeom prst="rect">
            <a:avLst/>
          </a:prstGeom>
        </p:spPr>
        <p:txBody>
          <a:bodyPr wrap="none">
            <a:spAutoFit/>
          </a:bodyPr>
          <a:lstStyle/>
          <a:p>
            <a:r>
              <a:rPr lang="fr-FR" dirty="0" smtClean="0"/>
              <a:t>-Ires(emplacement)=5/14 x(3/5log3/5+2/5log(2/5))+5/14x(log(2/5)+log(3/5))+4/14x(4/4)</a:t>
            </a:r>
            <a:endParaRPr lang="fr-FR" dirty="0"/>
          </a:p>
        </p:txBody>
      </p:sp>
      <p:pic>
        <p:nvPicPr>
          <p:cNvPr id="7" name="Picture 2"/>
          <p:cNvPicPr>
            <a:picLocks noChangeAspect="1" noChangeArrowheads="1"/>
          </p:cNvPicPr>
          <p:nvPr/>
        </p:nvPicPr>
        <p:blipFill>
          <a:blip r:embed="rId2" cstate="print"/>
          <a:srcRect l="30745" t="71089" r="22981" b="19712"/>
          <a:stretch>
            <a:fillRect/>
          </a:stretch>
        </p:blipFill>
        <p:spPr bwMode="auto">
          <a:xfrm>
            <a:off x="2307103" y="6185095"/>
            <a:ext cx="5964701" cy="672905"/>
          </a:xfrm>
          <a:prstGeom prst="rect">
            <a:avLst/>
          </a:prstGeom>
          <a:noFill/>
          <a:ln w="9525">
            <a:noFill/>
            <a:miter lim="800000"/>
            <a:headEnd/>
            <a:tailEnd/>
          </a:ln>
        </p:spPr>
      </p:pic>
      <p:sp>
        <p:nvSpPr>
          <p:cNvPr id="8" name="ZoneTexte 7"/>
          <p:cNvSpPr txBox="1"/>
          <p:nvPr/>
        </p:nvSpPr>
        <p:spPr>
          <a:xfrm>
            <a:off x="1083211" y="0"/>
            <a:ext cx="4023360" cy="584775"/>
          </a:xfrm>
          <a:prstGeom prst="rect">
            <a:avLst/>
          </a:prstGeom>
          <a:noFill/>
        </p:spPr>
        <p:txBody>
          <a:bodyPr wrap="square" rtlCol="0">
            <a:spAutoFit/>
          </a:bodyPr>
          <a:lstStyle/>
          <a:p>
            <a:r>
              <a:rPr lang="fr-FR" sz="3200" dirty="0" smtClean="0"/>
              <a:t>Entropie : C.4.5, ID3</a:t>
            </a:r>
            <a:endParaRPr lang="fr-FR" sz="3200" dirty="0"/>
          </a:p>
        </p:txBody>
      </p:sp>
      <p:pic>
        <p:nvPicPr>
          <p:cNvPr id="9" name="Picture 2"/>
          <p:cNvPicPr>
            <a:picLocks noChangeAspect="1" noChangeArrowheads="1"/>
          </p:cNvPicPr>
          <p:nvPr/>
        </p:nvPicPr>
        <p:blipFill>
          <a:blip r:embed="rId2" cstate="print"/>
          <a:srcRect l="31638" t="40897" r="51043" b="52565"/>
          <a:stretch>
            <a:fillRect/>
          </a:stretch>
        </p:blipFill>
        <p:spPr bwMode="auto">
          <a:xfrm>
            <a:off x="400929" y="988528"/>
            <a:ext cx="3601330" cy="1019725"/>
          </a:xfrm>
          <a:prstGeom prst="rect">
            <a:avLst/>
          </a:prstGeom>
          <a:noFill/>
          <a:ln w="9525">
            <a:noFill/>
            <a:miter lim="800000"/>
            <a:headEnd/>
            <a:tailEnd/>
          </a:ln>
        </p:spPr>
      </p:pic>
      <p:sp>
        <p:nvSpPr>
          <p:cNvPr id="10" name="ZoneTexte 9"/>
          <p:cNvSpPr txBox="1"/>
          <p:nvPr/>
        </p:nvSpPr>
        <p:spPr>
          <a:xfrm>
            <a:off x="379828" y="584775"/>
            <a:ext cx="4121834" cy="646331"/>
          </a:xfrm>
          <a:prstGeom prst="rect">
            <a:avLst/>
          </a:prstGeom>
          <a:noFill/>
        </p:spPr>
        <p:txBody>
          <a:bodyPr wrap="square" rtlCol="0">
            <a:spAutoFit/>
          </a:bodyPr>
          <a:lstStyle/>
          <a:p>
            <a:r>
              <a:rPr lang="fr-FR" dirty="0" smtClean="0"/>
              <a:t>Quantité moyenne d’information pour classifier un objet :</a:t>
            </a:r>
            <a:endParaRPr lang="fr-F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l="22788" t="18846" r="20096" b="23462"/>
          <a:stretch>
            <a:fillRect/>
          </a:stretch>
        </p:blipFill>
        <p:spPr bwMode="auto">
          <a:xfrm>
            <a:off x="211015" y="168813"/>
            <a:ext cx="8151946" cy="61757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l="29704" t="62728" r="23048" b="15070"/>
          <a:stretch>
            <a:fillRect/>
          </a:stretch>
        </p:blipFill>
        <p:spPr bwMode="auto">
          <a:xfrm>
            <a:off x="669641" y="3010488"/>
            <a:ext cx="7025387" cy="2475913"/>
          </a:xfrm>
          <a:prstGeom prst="rect">
            <a:avLst/>
          </a:prstGeom>
          <a:noFill/>
          <a:ln w="9525">
            <a:noFill/>
            <a:miter lim="800000"/>
            <a:headEnd/>
            <a:tailEnd/>
          </a:ln>
        </p:spPr>
      </p:pic>
      <p:sp>
        <p:nvSpPr>
          <p:cNvPr id="3" name="ZoneTexte 2"/>
          <p:cNvSpPr txBox="1"/>
          <p:nvPr/>
        </p:nvSpPr>
        <p:spPr>
          <a:xfrm>
            <a:off x="267286" y="211015"/>
            <a:ext cx="7695028" cy="646331"/>
          </a:xfrm>
          <a:prstGeom prst="rect">
            <a:avLst/>
          </a:prstGeom>
          <a:noFill/>
        </p:spPr>
        <p:txBody>
          <a:bodyPr wrap="square" rtlCol="0">
            <a:spAutoFit/>
          </a:bodyPr>
          <a:lstStyle/>
          <a:p>
            <a:r>
              <a:rPr lang="fr-FR" sz="3600" dirty="0" smtClean="0"/>
              <a:t>De meilleures mesures d’impuretés</a:t>
            </a:r>
            <a:endParaRPr lang="fr-FR" sz="3600" dirty="0"/>
          </a:p>
        </p:txBody>
      </p:sp>
      <p:sp>
        <p:nvSpPr>
          <p:cNvPr id="4" name="ZoneTexte 3"/>
          <p:cNvSpPr txBox="1"/>
          <p:nvPr/>
        </p:nvSpPr>
        <p:spPr>
          <a:xfrm>
            <a:off x="576775" y="1440828"/>
            <a:ext cx="7385539" cy="1569660"/>
          </a:xfrm>
          <a:prstGeom prst="rect">
            <a:avLst/>
          </a:prstGeom>
          <a:noFill/>
        </p:spPr>
        <p:txBody>
          <a:bodyPr wrap="square" rtlCol="0">
            <a:spAutoFit/>
          </a:bodyPr>
          <a:lstStyle/>
          <a:p>
            <a:r>
              <a:rPr lang="fr-FR" sz="3200" dirty="0" smtClean="0"/>
              <a:t>Le gain favorise les attributs qui peuvent prendre plusieurs valeurs.</a:t>
            </a:r>
          </a:p>
          <a:p>
            <a:endParaRPr lang="fr-FR" sz="3200" dirty="0" smtClean="0"/>
          </a:p>
        </p:txBody>
      </p:sp>
      <p:sp>
        <p:nvSpPr>
          <p:cNvPr id="5" name="ZoneTexte 4"/>
          <p:cNvSpPr txBox="1"/>
          <p:nvPr/>
        </p:nvSpPr>
        <p:spPr>
          <a:xfrm>
            <a:off x="1969477" y="5486401"/>
            <a:ext cx="4937760" cy="461665"/>
          </a:xfrm>
          <a:prstGeom prst="rect">
            <a:avLst/>
          </a:prstGeom>
          <a:noFill/>
        </p:spPr>
        <p:txBody>
          <a:bodyPr wrap="square" rtlCol="0">
            <a:spAutoFit/>
          </a:bodyPr>
          <a:lstStyle/>
          <a:p>
            <a:r>
              <a:rPr lang="fr-FR" sz="2400" i="1" dirty="0" smtClean="0"/>
              <a:t>v  </a:t>
            </a:r>
            <a:r>
              <a:rPr lang="fr-FR" sz="2400" dirty="0" smtClean="0"/>
              <a:t>valeurs possibles de l’attribut A</a:t>
            </a:r>
            <a:endParaRPr lang="fr-FR" sz="24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l="26882" t="22574" r="24789" b="69038"/>
          <a:stretch>
            <a:fillRect/>
          </a:stretch>
        </p:blipFill>
        <p:spPr bwMode="auto">
          <a:xfrm>
            <a:off x="956603" y="161779"/>
            <a:ext cx="6808763" cy="886264"/>
          </a:xfrm>
          <a:prstGeom prst="rect">
            <a:avLst/>
          </a:prstGeom>
          <a:noFill/>
          <a:ln w="9525">
            <a:noFill/>
            <a:miter lim="800000"/>
            <a:headEnd/>
            <a:tailEnd/>
          </a:ln>
        </p:spPr>
      </p:pic>
      <p:sp>
        <p:nvSpPr>
          <p:cNvPr id="3" name="ZoneTexte 2"/>
          <p:cNvSpPr txBox="1"/>
          <p:nvPr/>
        </p:nvSpPr>
        <p:spPr>
          <a:xfrm>
            <a:off x="196948" y="5657671"/>
            <a:ext cx="8285870" cy="1200329"/>
          </a:xfrm>
          <a:prstGeom prst="rect">
            <a:avLst/>
          </a:prstGeom>
          <a:noFill/>
        </p:spPr>
        <p:txBody>
          <a:bodyPr wrap="square" rtlCol="0">
            <a:spAutoFit/>
          </a:bodyPr>
          <a:lstStyle/>
          <a:p>
            <a:r>
              <a:rPr lang="fr-FR" sz="2400" dirty="0" smtClean="0"/>
              <a:t>Gini(emplacement)= p(ville)*(p(satisfait/ville)*p(insatisfait/ville)) + p(banlieue)*(p(satisfait/banlieue)*p(insatisfait/banlieue))+ p(rural)*(p(satisfait/rural)*p(insatisfait/rural)) </a:t>
            </a:r>
            <a:endParaRPr lang="fr-FR" sz="2400" dirty="0"/>
          </a:p>
        </p:txBody>
      </p:sp>
      <p:pic>
        <p:nvPicPr>
          <p:cNvPr id="4" name="Picture 2"/>
          <p:cNvPicPr>
            <a:picLocks noChangeAspect="1" noChangeArrowheads="1"/>
          </p:cNvPicPr>
          <p:nvPr/>
        </p:nvPicPr>
        <p:blipFill>
          <a:blip r:embed="rId2" cstate="print"/>
          <a:srcRect l="28197" t="30828" r="41233" b="61849"/>
          <a:stretch>
            <a:fillRect/>
          </a:stretch>
        </p:blipFill>
        <p:spPr bwMode="auto">
          <a:xfrm>
            <a:off x="956603" y="849248"/>
            <a:ext cx="6107930" cy="1097279"/>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28817" t="23371" r="26239" b="30867"/>
          <a:stretch>
            <a:fillRect/>
          </a:stretch>
        </p:blipFill>
        <p:spPr bwMode="auto">
          <a:xfrm>
            <a:off x="1378633" y="1946527"/>
            <a:ext cx="4825219" cy="36847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l="16521" t="28813" r="35931" b="13597"/>
          <a:stretch>
            <a:fillRect/>
          </a:stretch>
        </p:blipFill>
        <p:spPr bwMode="auto">
          <a:xfrm>
            <a:off x="3305906" y="13028"/>
            <a:ext cx="4979963" cy="3397951"/>
          </a:xfrm>
          <a:prstGeom prst="rect">
            <a:avLst/>
          </a:prstGeom>
          <a:noFill/>
          <a:ln w="9525">
            <a:noFill/>
            <a:miter lim="800000"/>
            <a:headEnd/>
            <a:tailEnd/>
          </a:ln>
        </p:spPr>
      </p:pic>
      <p:sp>
        <p:nvSpPr>
          <p:cNvPr id="21507" name="Rectangle 3"/>
          <p:cNvSpPr>
            <a:spLocks noChangeArrowheads="1"/>
          </p:cNvSpPr>
          <p:nvPr/>
        </p:nvSpPr>
        <p:spPr bwMode="auto">
          <a:xfrm>
            <a:off x="323557" y="3397951"/>
            <a:ext cx="7962313"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6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  mesure que le nombre de feuilles – la taille de l’arbre – augmente, le taux d’erreur calculé sur les données d’apprentissage diminue constamment. En revanche, le taux d’erreur calculé sur l’échantillon test montre d’abord une décroissance rapide, puis nous observons que le taux d’erreur reste sur un plateau avant de se dégrader lorsque l’arbre est manifestement surdimensionné.</a:t>
            </a:r>
            <a:endParaRPr kumimoji="0" lang="fr-FR"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21508" name="Rectangle 4"/>
          <p:cNvSpPr>
            <a:spLocks noChangeArrowheads="1"/>
          </p:cNvSpPr>
          <p:nvPr/>
        </p:nvSpPr>
        <p:spPr bwMode="auto">
          <a:xfrm>
            <a:off x="323556" y="4965755"/>
            <a:ext cx="7962313"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L’enjeu de la recherche de la taille optimale consiste à stopper - </a:t>
            </a:r>
            <a:r>
              <a:rPr kumimoji="0" lang="fr-FR" sz="20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pré-élagage </a:t>
            </a:r>
            <a:r>
              <a:rPr kumimoji="0" lang="fr-FR"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ou à réduire -</a:t>
            </a:r>
            <a:r>
              <a:rPr lang="fr-FR" sz="2000" i="1" dirty="0" smtClean="0">
                <a:latin typeface="Times New Roman" pitchFamily="18" charset="0"/>
                <a:ea typeface="Calibri" pitchFamily="34" charset="0"/>
                <a:cs typeface="Times New Roman" pitchFamily="18" charset="0"/>
              </a:rPr>
              <a:t> </a:t>
            </a:r>
            <a:r>
              <a:rPr kumimoji="0" lang="fr-FR" sz="20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post-élagage </a:t>
            </a:r>
            <a:r>
              <a:rPr kumimoji="0" lang="fr-FR"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l’arbre de manière à obtenir un </a:t>
            </a:r>
            <a:r>
              <a:rPr kumimoji="0" lang="fr-FR" sz="20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classifieur</a:t>
            </a:r>
            <a:r>
              <a:rPr kumimoji="0" lang="fr-FR"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correspondant au « coude » de la courbe sur échantillon test, lorsque le taux d’erreur commence à stagner</a:t>
            </a:r>
            <a:r>
              <a:rPr kumimoji="0" lang="fr-FR" sz="2000" b="0" i="0" u="none" strike="noStrike" cap="none" normalizeH="0" baseline="0" dirty="0" smtClean="0">
                <a:ln>
                  <a:noFill/>
                </a:ln>
                <a:solidFill>
                  <a:schemeClr val="tx1"/>
                </a:solidFill>
                <a:effectLst/>
                <a:latin typeface="Arial" pitchFamily="34" charset="0"/>
                <a:cs typeface="Arial" pitchFamily="34" charset="0"/>
              </a:rPr>
              <a:t> </a:t>
            </a:r>
          </a:p>
        </p:txBody>
      </p:sp>
      <p:sp>
        <p:nvSpPr>
          <p:cNvPr id="5" name="Titre 1"/>
          <p:cNvSpPr txBox="1">
            <a:spLocks/>
          </p:cNvSpPr>
          <p:nvPr/>
        </p:nvSpPr>
        <p:spPr>
          <a:xfrm>
            <a:off x="274315" y="13028"/>
            <a:ext cx="8100261" cy="11430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100" normalizeH="0" baseline="0" noProof="0" dirty="0" smtClean="0">
                <a:ln>
                  <a:noFill/>
                </a:ln>
                <a:solidFill>
                  <a:schemeClr val="tx2"/>
                </a:solidFill>
                <a:effectLst/>
                <a:uLnTx/>
                <a:uFillTx/>
                <a:latin typeface="+mj-lt"/>
                <a:ea typeface="+mj-ea"/>
                <a:cs typeface="+mj-cs"/>
              </a:rPr>
              <a:t>Règle d’arrêt : contrôle de la profondeur de l’arbre</a:t>
            </a:r>
            <a:endParaRPr kumimoji="0" lang="fr-FR" sz="3200" b="0" i="0" u="none" strike="noStrike" kern="1200" cap="none" spc="-10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315" y="13028"/>
            <a:ext cx="8100261" cy="1143000"/>
          </a:xfrm>
        </p:spPr>
        <p:txBody>
          <a:bodyPr/>
          <a:lstStyle/>
          <a:p>
            <a:r>
              <a:rPr lang="fr-FR" sz="4000" dirty="0" smtClean="0"/>
              <a:t>Règle d’arrêt : contrôle de la profondeur de l’arbre</a:t>
            </a:r>
            <a:endParaRPr lang="fr-FR" sz="4000" dirty="0"/>
          </a:p>
        </p:txBody>
      </p:sp>
      <p:pic>
        <p:nvPicPr>
          <p:cNvPr id="4" name="Espace réservé du contenu 3" descr="Capture d’écran 2014-05-06 à 07.04.35.png"/>
          <p:cNvPicPr>
            <a:picLocks noGrp="1" noChangeAspect="1"/>
          </p:cNvPicPr>
          <p:nvPr>
            <p:ph idx="1"/>
          </p:nvPr>
        </p:nvPicPr>
        <p:blipFill rotWithShape="1">
          <a:blip r:embed="rId2" cstate="print">
            <a:extLst>
              <a:ext uri="{28A0092B-C50C-407E-A947-70E740481C1C}">
                <a14:useLocalDpi xmlns="" xmlns:a14="http://schemas.microsoft.com/office/drawing/2010/main" val="0"/>
              </a:ext>
            </a:extLst>
          </a:blip>
          <a:srcRect l="20837" t="26260" r="18689" b="22995"/>
          <a:stretch/>
        </p:blipFill>
        <p:spPr>
          <a:xfrm>
            <a:off x="274316" y="2609930"/>
            <a:ext cx="8100260" cy="4248070"/>
          </a:xfrm>
        </p:spPr>
      </p:pic>
      <p:sp>
        <p:nvSpPr>
          <p:cNvPr id="5" name="ZoneTexte 4"/>
          <p:cNvSpPr txBox="1"/>
          <p:nvPr/>
        </p:nvSpPr>
        <p:spPr>
          <a:xfrm>
            <a:off x="1338775" y="2086710"/>
            <a:ext cx="7620000" cy="523220"/>
          </a:xfrm>
          <a:prstGeom prst="rect">
            <a:avLst/>
          </a:prstGeom>
          <a:noFill/>
        </p:spPr>
        <p:txBody>
          <a:bodyPr wrap="square" rtlCol="0">
            <a:spAutoFit/>
          </a:bodyPr>
          <a:lstStyle/>
          <a:p>
            <a:r>
              <a:rPr lang="fr-FR" sz="2800" dirty="0" smtClean="0"/>
              <a:t>Quand décider qu’un sommet devient une feuille?</a:t>
            </a:r>
            <a:endParaRPr lang="fr-FR" sz="2800" dirty="0"/>
          </a:p>
        </p:txBody>
      </p:sp>
      <p:sp>
        <p:nvSpPr>
          <p:cNvPr id="6" name="ZoneTexte 5"/>
          <p:cNvSpPr txBox="1"/>
          <p:nvPr/>
        </p:nvSpPr>
        <p:spPr>
          <a:xfrm>
            <a:off x="5148775" y="6288258"/>
            <a:ext cx="2096087" cy="369332"/>
          </a:xfrm>
          <a:prstGeom prst="rect">
            <a:avLst/>
          </a:prstGeom>
          <a:noFill/>
        </p:spPr>
        <p:txBody>
          <a:bodyPr wrap="square" rtlCol="0">
            <a:spAutoFit/>
          </a:bodyPr>
          <a:lstStyle/>
          <a:p>
            <a:r>
              <a:rPr lang="fr-FR" dirty="0" smtClean="0"/>
              <a:t>CHAID</a:t>
            </a:r>
            <a:endParaRPr lang="fr-FR" dirty="0"/>
          </a:p>
        </p:txBody>
      </p:sp>
      <p:sp>
        <p:nvSpPr>
          <p:cNvPr id="7" name="Rectangle 1"/>
          <p:cNvSpPr>
            <a:spLocks noChangeArrowheads="1"/>
          </p:cNvSpPr>
          <p:nvPr/>
        </p:nvSpPr>
        <p:spPr bwMode="auto">
          <a:xfrm>
            <a:off x="0" y="1255713"/>
            <a:ext cx="821553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1" i="0" u="none" strike="noStrike" cap="none" normalizeH="0" baseline="0" dirty="0" smtClean="0">
                <a:ln>
                  <a:noFill/>
                </a:ln>
                <a:solidFill>
                  <a:schemeClr val="tx1"/>
                </a:solidFill>
                <a:effectLst/>
                <a:latin typeface="Arial" pitchFamily="34" charset="0"/>
                <a:ea typeface="Calibri" pitchFamily="34" charset="0"/>
                <a:cs typeface="Arial" pitchFamily="34" charset="0"/>
              </a:rPr>
              <a:t>– Pré-élagage : </a:t>
            </a:r>
            <a:r>
              <a:rPr kumimoji="0" lang="fr-FR" sz="2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décide ou non de continuer à développer un certain nœud. </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29688940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ChangeArrowheads="1"/>
          </p:cNvSpPr>
          <p:nvPr/>
        </p:nvSpPr>
        <p:spPr bwMode="auto">
          <a:xfrm>
            <a:off x="0" y="897543"/>
            <a:ext cx="8215532"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1" i="0" u="none" strike="noStrike" cap="none" normalizeH="0" baseline="0" dirty="0" smtClean="0">
                <a:ln>
                  <a:noFill/>
                </a:ln>
                <a:solidFill>
                  <a:schemeClr val="tx1"/>
                </a:solidFill>
                <a:effectLst/>
                <a:latin typeface="Arial" pitchFamily="34" charset="0"/>
                <a:ea typeface="Calibri" pitchFamily="34" charset="0"/>
                <a:cs typeface="Arial" pitchFamily="34" charset="0"/>
              </a:rPr>
              <a:t>– Pré-élagage : </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Rectangle 2"/>
          <p:cNvSpPr/>
          <p:nvPr/>
        </p:nvSpPr>
        <p:spPr>
          <a:xfrm>
            <a:off x="218050" y="1951672"/>
            <a:ext cx="7997482" cy="1569660"/>
          </a:xfrm>
          <a:prstGeom prst="rect">
            <a:avLst/>
          </a:prstGeom>
        </p:spPr>
        <p:txBody>
          <a:bodyPr wrap="square">
            <a:spAutoFit/>
          </a:bodyPr>
          <a:lstStyle/>
          <a:p>
            <a:r>
              <a:rPr lang="fr-FR" sz="2400" dirty="0" smtClean="0">
                <a:solidFill>
                  <a:srgbClr val="FF0000"/>
                </a:solidFill>
              </a:rPr>
              <a:t>Une approche très simple consiste à fixer un critère d’arrêt local, relatif au sommet que l’on est en train de traiter, qui permet d’évaluer </a:t>
            </a:r>
            <a:r>
              <a:rPr lang="fr-FR" sz="2400" i="1" dirty="0" smtClean="0">
                <a:solidFill>
                  <a:srgbClr val="FF0000"/>
                </a:solidFill>
              </a:rPr>
              <a:t>l’apport informationnel</a:t>
            </a:r>
            <a:r>
              <a:rPr lang="fr-FR" sz="2400" dirty="0" smtClean="0">
                <a:solidFill>
                  <a:srgbClr val="FF0000"/>
                </a:solidFill>
              </a:rPr>
              <a:t> de la segmentation que l’on va initier</a:t>
            </a:r>
            <a:endParaRPr lang="fr-FR" sz="2400" dirty="0">
              <a:solidFill>
                <a:srgbClr val="FF0000"/>
              </a:solidFill>
            </a:endParaRPr>
          </a:p>
        </p:txBody>
      </p:sp>
      <p:sp>
        <p:nvSpPr>
          <p:cNvPr id="38914" name="Rectangle 2"/>
          <p:cNvSpPr>
            <a:spLocks noChangeArrowheads="1"/>
          </p:cNvSpPr>
          <p:nvPr/>
        </p:nvSpPr>
        <p:spPr bwMode="auto">
          <a:xfrm>
            <a:off x="218050" y="3848407"/>
            <a:ext cx="7765366"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CHAID</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fr-FR"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on accepte la segmentation si le </a:t>
            </a:r>
            <a:r>
              <a:rPr kumimoji="0" lang="fr-FR" b="0"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Khi-2</a:t>
            </a:r>
            <a:r>
              <a:rPr lang="fr-FR" dirty="0" smtClean="0">
                <a:solidFill>
                  <a:srgbClr val="FF0000"/>
                </a:solidFill>
                <a:latin typeface="Arial" pitchFamily="34" charset="0"/>
                <a:cs typeface="Arial" pitchFamily="34" charset="0"/>
              </a:rPr>
              <a:t> </a:t>
            </a:r>
            <a:r>
              <a:rPr kumimoji="0" lang="fr-FR" b="0"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calculé (ou le t de </a:t>
            </a:r>
            <a:r>
              <a:rPr kumimoji="0" lang="fr-FR" b="0" i="0" u="none" strike="noStrike" cap="none" normalizeH="0" baseline="0" dirty="0" err="1" smtClean="0">
                <a:ln>
                  <a:noFill/>
                </a:ln>
                <a:solidFill>
                  <a:srgbClr val="FF0000"/>
                </a:solidFill>
                <a:effectLst/>
                <a:latin typeface="Times New Roman" pitchFamily="18" charset="0"/>
                <a:ea typeface="Calibri" pitchFamily="34" charset="0"/>
                <a:cs typeface="Times New Roman" pitchFamily="18" charset="0"/>
              </a:rPr>
              <a:t>Tschuprow</a:t>
            </a:r>
            <a:r>
              <a:rPr kumimoji="0" lang="fr-FR"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sur un sommet est </a:t>
            </a:r>
            <a:r>
              <a:rPr kumimoji="0" lang="fr-FR" b="0"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significativement supérieur à un seuil que l’on se fixe </a:t>
            </a:r>
            <a:r>
              <a:rPr kumimoji="0" lang="fr-FR"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(ou ce qui revient au même, </a:t>
            </a:r>
            <a:r>
              <a:rPr kumimoji="0" lang="fr-FR" b="0"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si la </a:t>
            </a:r>
            <a:r>
              <a:rPr kumimoji="0" lang="fr-FR" b="0" i="1"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p-value </a:t>
            </a:r>
            <a:r>
              <a:rPr kumimoji="0" lang="fr-FR" b="0" i="0" u="none" strike="noStrike" cap="none" normalizeH="0" baseline="0" dirty="0" smtClean="0">
                <a:ln>
                  <a:noFill/>
                </a:ln>
                <a:solidFill>
                  <a:srgbClr val="FF0000"/>
                </a:solidFill>
                <a:effectLst/>
                <a:latin typeface="Times New Roman" pitchFamily="18" charset="0"/>
                <a:ea typeface="Calibri" pitchFamily="34" charset="0"/>
                <a:cs typeface="Times New Roman" pitchFamily="18" charset="0"/>
              </a:rPr>
              <a:t>calculée est inférieure au risque fixé).</a:t>
            </a:r>
            <a:endParaRPr kumimoji="0" lang="fr-FR" b="0" i="0" u="none" strike="noStrike" cap="none" normalizeH="0" baseline="0" dirty="0" smtClean="0">
              <a:ln>
                <a:noFill/>
              </a:ln>
              <a:solidFill>
                <a:srgbClr val="FF0000"/>
              </a:solidFill>
              <a:effectLst/>
              <a:latin typeface="Arial" pitchFamily="34" charset="0"/>
              <a:cs typeface="Arial" pitchFamily="34" charset="0"/>
            </a:endParaRPr>
          </a:p>
        </p:txBody>
      </p:sp>
      <p:sp>
        <p:nvSpPr>
          <p:cNvPr id="5" name="Rectangle 4"/>
          <p:cNvSpPr/>
          <p:nvPr/>
        </p:nvSpPr>
        <p:spPr>
          <a:xfrm>
            <a:off x="780757" y="4956403"/>
            <a:ext cx="5943600" cy="1200329"/>
          </a:xfrm>
          <a:prstGeom prst="rect">
            <a:avLst/>
          </a:prstGeom>
        </p:spPr>
        <p:txBody>
          <a:bodyPr wrap="square">
            <a:spAutoFit/>
          </a:bodyPr>
          <a:lstStyle/>
          <a:p>
            <a:r>
              <a:rPr lang="fr-FR" dirty="0" smtClean="0"/>
              <a:t>l’arbre résultant sera fortement dépendant du paramètre que l’on aura choisi. Il est très difficile de choisir correctement le seuil dans la pratique : s’il est trop restrictif, l’arbre sera sous-dimensionné </a:t>
            </a:r>
            <a:endParaRPr lang="fr-F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0" y="0"/>
            <a:ext cx="6821424" cy="646331"/>
          </a:xfrm>
          <a:prstGeom prst="rect">
            <a:avLst/>
          </a:prstGeom>
          <a:noFill/>
        </p:spPr>
        <p:txBody>
          <a:bodyPr wrap="square" rtlCol="0">
            <a:spAutoFit/>
          </a:bodyPr>
          <a:lstStyle/>
          <a:p>
            <a:r>
              <a:rPr lang="fr-FR" sz="3600" dirty="0" smtClean="0"/>
              <a:t>Elagage d’arbres</a:t>
            </a:r>
            <a:endParaRPr lang="fr-FR" sz="3600" dirty="0"/>
          </a:p>
        </p:txBody>
      </p:sp>
      <p:sp>
        <p:nvSpPr>
          <p:cNvPr id="5" name="ZoneTexte 4"/>
          <p:cNvSpPr txBox="1"/>
          <p:nvPr/>
        </p:nvSpPr>
        <p:spPr>
          <a:xfrm>
            <a:off x="640080" y="2025908"/>
            <a:ext cx="7406640" cy="4832092"/>
          </a:xfrm>
          <a:prstGeom prst="rect">
            <a:avLst/>
          </a:prstGeom>
          <a:noFill/>
        </p:spPr>
        <p:txBody>
          <a:bodyPr wrap="square" rtlCol="0">
            <a:spAutoFit/>
          </a:bodyPr>
          <a:lstStyle/>
          <a:p>
            <a:r>
              <a:rPr lang="fr-FR" sz="2800" dirty="0" smtClean="0"/>
              <a:t>Problème de surentrainement</a:t>
            </a:r>
          </a:p>
          <a:p>
            <a:r>
              <a:rPr lang="fr-FR" sz="2800" dirty="0" smtClean="0"/>
              <a:t>on coupe une branche à un nœud s si l’erreur propagée (</a:t>
            </a:r>
            <a:r>
              <a:rPr lang="fr-FR" sz="2800" dirty="0" err="1" smtClean="0"/>
              <a:t>be</a:t>
            </a:r>
            <a:r>
              <a:rPr lang="fr-FR" sz="2800" dirty="0" smtClean="0"/>
              <a:t>) est plus grande que l’erreur statique</a:t>
            </a:r>
          </a:p>
          <a:p>
            <a:r>
              <a:rPr lang="fr-FR" sz="2800" dirty="0" smtClean="0"/>
              <a:t>e(s)=1- (n+1)/(N+k)</a:t>
            </a:r>
          </a:p>
          <a:p>
            <a:r>
              <a:rPr lang="fr-FR" sz="2800" dirty="0" smtClean="0"/>
              <a:t>K est le nombre de classes , n est le nombre  d’individus  au </a:t>
            </a:r>
            <a:r>
              <a:rPr lang="fr-FR" sz="2800" dirty="0" err="1" smtClean="0"/>
              <a:t>noeud</a:t>
            </a:r>
            <a:r>
              <a:rPr lang="fr-FR" sz="2800" dirty="0" smtClean="0"/>
              <a:t> s ayant la classe C, N le nombre d’individu au nœud s</a:t>
            </a:r>
          </a:p>
          <a:p>
            <a:endParaRPr lang="fr-FR" sz="2800" dirty="0" smtClean="0"/>
          </a:p>
          <a:p>
            <a:r>
              <a:rPr lang="fr-FR" sz="2800" dirty="0" err="1" smtClean="0"/>
              <a:t>be</a:t>
            </a:r>
            <a:r>
              <a:rPr lang="fr-FR" sz="2800" dirty="0" smtClean="0"/>
              <a:t>(s)=</a:t>
            </a:r>
            <a:r>
              <a:rPr lang="fr-FR" sz="2800" dirty="0" err="1" smtClean="0"/>
              <a:t>Ʃpie</a:t>
            </a:r>
            <a:r>
              <a:rPr lang="fr-FR" sz="2800" dirty="0" smtClean="0"/>
              <a:t>(si)     </a:t>
            </a:r>
          </a:p>
          <a:p>
            <a:endParaRPr lang="fr-FR" sz="2800" dirty="0"/>
          </a:p>
        </p:txBody>
      </p:sp>
      <p:sp>
        <p:nvSpPr>
          <p:cNvPr id="4" name="Rectangle 3"/>
          <p:cNvSpPr/>
          <p:nvPr/>
        </p:nvSpPr>
        <p:spPr>
          <a:xfrm>
            <a:off x="218050" y="646331"/>
            <a:ext cx="7997482" cy="1569660"/>
          </a:xfrm>
          <a:prstGeom prst="rect">
            <a:avLst/>
          </a:prstGeom>
        </p:spPr>
        <p:txBody>
          <a:bodyPr wrap="square">
            <a:spAutoFit/>
          </a:bodyPr>
          <a:lstStyle/>
          <a:p>
            <a:r>
              <a:rPr lang="fr-FR" sz="2400" dirty="0" smtClean="0">
                <a:solidFill>
                  <a:srgbClr val="FF0000"/>
                </a:solidFill>
              </a:rPr>
              <a:t>Une approche très simple consiste à fixer un critère d’arrêt local, relatif au sommet que l’on est en train de traiter, qui permet d’évaluer </a:t>
            </a:r>
            <a:r>
              <a:rPr lang="fr-FR" sz="2400" i="1" dirty="0" smtClean="0">
                <a:solidFill>
                  <a:srgbClr val="FF0000"/>
                </a:solidFill>
              </a:rPr>
              <a:t>l’apport informationnel</a:t>
            </a:r>
            <a:r>
              <a:rPr lang="fr-FR" sz="2400" dirty="0" smtClean="0">
                <a:solidFill>
                  <a:srgbClr val="FF0000"/>
                </a:solidFill>
              </a:rPr>
              <a:t> de la segmentation que l’on va initier</a:t>
            </a:r>
            <a:endParaRPr lang="fr-FR" sz="2400" dirty="0">
              <a:solidFill>
                <a:srgbClr val="FF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ARBRES DE DECISION</a:t>
            </a:r>
            <a:endParaRPr lang="fr-FR" dirty="0"/>
          </a:p>
        </p:txBody>
      </p:sp>
      <p:sp>
        <p:nvSpPr>
          <p:cNvPr id="3" name="Espace réservé du contenu 2"/>
          <p:cNvSpPr>
            <a:spLocks noGrp="1"/>
          </p:cNvSpPr>
          <p:nvPr>
            <p:ph idx="1"/>
          </p:nvPr>
        </p:nvSpPr>
        <p:spPr/>
        <p:txBody>
          <a:bodyPr>
            <a:normAutofit/>
          </a:bodyPr>
          <a:lstStyle/>
          <a:p>
            <a:r>
              <a:rPr lang="fr-FR" sz="3200" dirty="0"/>
              <a:t>Les arbres de décision </a:t>
            </a:r>
            <a:r>
              <a:rPr lang="fr-FR" sz="3200" dirty="0" smtClean="0"/>
              <a:t>sont </a:t>
            </a:r>
            <a:r>
              <a:rPr lang="fr-FR" sz="3200" dirty="0"/>
              <a:t>dédiés à l’apprentissage supervisé où l’on essaie de prédire (expliquer) les valeurs prises par une variable discrète (Etre malade ou pas, Répondre positivement à une offre promotionnelle ou pas, etc.) à partir d’une série de variables discriminantes de type quelconque. </a:t>
            </a:r>
          </a:p>
        </p:txBody>
      </p:sp>
      <p:sp>
        <p:nvSpPr>
          <p:cNvPr id="4" name="Rectangle 3"/>
          <p:cNvSpPr/>
          <p:nvPr/>
        </p:nvSpPr>
        <p:spPr>
          <a:xfrm>
            <a:off x="801858" y="5657671"/>
            <a:ext cx="7809914" cy="923330"/>
          </a:xfrm>
          <a:prstGeom prst="rect">
            <a:avLst/>
          </a:prstGeom>
        </p:spPr>
        <p:txBody>
          <a:bodyPr wrap="square">
            <a:spAutoFit/>
          </a:bodyPr>
          <a:lstStyle/>
          <a:p>
            <a:r>
              <a:rPr lang="fr-FR" b="1" i="1" dirty="0" smtClean="0"/>
              <a:t>Production d'un système de règles de classification à partir d'un arbre:</a:t>
            </a:r>
          </a:p>
          <a:p>
            <a:r>
              <a:rPr lang="fr-FR" dirty="0" smtClean="0"/>
              <a:t>via l'ensemble des chemins partant de la racine de l'arbre a chacune des feuilles.</a:t>
            </a:r>
          </a:p>
          <a:p>
            <a:r>
              <a:rPr lang="fr-FR" dirty="0" smtClean="0"/>
              <a:t>Chaque chemin = une </a:t>
            </a:r>
            <a:r>
              <a:rPr lang="fr-FR" dirty="0" err="1" smtClean="0"/>
              <a:t>regle</a:t>
            </a:r>
            <a:r>
              <a:rPr lang="fr-FR" dirty="0" smtClean="0"/>
              <a:t>:</a:t>
            </a:r>
            <a:endParaRPr lang="fr-FR" dirty="0"/>
          </a:p>
        </p:txBody>
      </p:sp>
    </p:spTree>
    <p:extLst>
      <p:ext uri="{BB962C8B-B14F-4D97-AF65-F5344CB8AC3E}">
        <p14:creationId xmlns="" xmlns:p14="http://schemas.microsoft.com/office/powerpoint/2010/main" val="39361180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srcRect l="24035" t="17250" r="21710" b="9750"/>
          <a:stretch>
            <a:fillRect/>
          </a:stretch>
        </p:blipFill>
        <p:spPr bwMode="auto">
          <a:xfrm>
            <a:off x="548640" y="694944"/>
            <a:ext cx="7059168" cy="53400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l="23613" t="12500" r="22132" b="11250"/>
          <a:stretch>
            <a:fillRect/>
          </a:stretch>
        </p:blipFill>
        <p:spPr bwMode="auto">
          <a:xfrm>
            <a:off x="676656" y="603504"/>
            <a:ext cx="7059168" cy="55778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ChangeArrowheads="1"/>
          </p:cNvSpPr>
          <p:nvPr/>
        </p:nvSpPr>
        <p:spPr bwMode="auto">
          <a:xfrm>
            <a:off x="309496" y="281354"/>
            <a:ext cx="7891307" cy="26776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Post-élagage</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Le principe est de construire l’arbre en deux temps :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une première phase d’expansion, où l’on essaie de produire des arbres les plus purs possibles; </a:t>
            </a:r>
          </a:p>
          <a:p>
            <a:pPr marL="0" marR="0" lvl="0" indent="0" algn="l" defTabSz="914400" rtl="0" eaLnBrk="0" fontAlgn="base" latinLnBrk="0" hangingPunct="0">
              <a:lnSpc>
                <a:spcPct val="100000"/>
              </a:lnSpc>
              <a:spcBef>
                <a:spcPct val="0"/>
              </a:spcBef>
              <a:spcAft>
                <a:spcPct val="0"/>
              </a:spcAft>
              <a:buClrTx/>
              <a:buSzTx/>
              <a:buFontTx/>
              <a:buChar char="-"/>
              <a:tabLst/>
            </a:pPr>
            <a:r>
              <a:rPr lang="fr-FR" sz="2400" dirty="0" smtClean="0">
                <a:latin typeface="Times New Roman" pitchFamily="18" charset="0"/>
                <a:ea typeface="Calibri" pitchFamily="34" charset="0"/>
                <a:cs typeface="Times New Roman" pitchFamily="18" charset="0"/>
              </a:rPr>
              <a:t> </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dans un second temps, nous essayons de réduire l’arbre en utilisant un autre critère pour comparer des arbres de tailles différentes. </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le 2"/>
          <p:cNvSpPr>
            <a:spLocks noChangeArrowheads="1"/>
          </p:cNvSpPr>
          <p:nvPr/>
        </p:nvSpPr>
        <p:spPr bwMode="auto">
          <a:xfrm>
            <a:off x="309495" y="3534014"/>
            <a:ext cx="8131119"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fr-FR" sz="2400" b="1" i="1" dirty="0" smtClean="0">
                <a:latin typeface="Times New Roman" pitchFamily="18" charset="0"/>
                <a:ea typeface="Calibri" pitchFamily="34" charset="0"/>
                <a:cs typeface="Times New Roman" pitchFamily="18" charset="0"/>
              </a:rPr>
              <a:t>(C4.5 - </a:t>
            </a:r>
            <a:r>
              <a:rPr lang="fr-FR" sz="2400" b="1" i="1" dirty="0" err="1" smtClean="0">
                <a:latin typeface="Times New Roman" pitchFamily="18" charset="0"/>
                <a:ea typeface="Calibri" pitchFamily="34" charset="0"/>
                <a:cs typeface="Times New Roman" pitchFamily="18" charset="0"/>
              </a:rPr>
              <a:t>Quinlan</a:t>
            </a:r>
            <a:r>
              <a:rPr lang="fr-FR" sz="2400" b="1" i="1" dirty="0" smtClean="0">
                <a:latin typeface="Times New Roman" pitchFamily="18" charset="0"/>
                <a:ea typeface="Calibri" pitchFamily="34" charset="0"/>
                <a:cs typeface="Times New Roman" pitchFamily="18" charset="0"/>
              </a:rPr>
              <a:t>, 1993) </a:t>
            </a:r>
            <a:r>
              <a:rPr lang="fr-FR" sz="2400" dirty="0" smtClean="0">
                <a:latin typeface="Times New Roman" pitchFamily="18" charset="0"/>
                <a:ea typeface="Calibri" pitchFamily="34" charset="0"/>
                <a:cs typeface="Times New Roman" pitchFamily="18" charset="0"/>
              </a:rPr>
              <a:t>; </a:t>
            </a:r>
            <a:r>
              <a:rPr lang="fr-FR" sz="2400" dirty="0" smtClean="0">
                <a:latin typeface="Arial" pitchFamily="34" charset="0"/>
                <a:cs typeface="Arial" pitchFamily="34" charset="0"/>
              </a:rPr>
              <a:t> </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estimation non-biaisée du taux d’erreur</a:t>
            </a:r>
            <a:r>
              <a:rPr lang="fr-FR" sz="2400" dirty="0" smtClean="0">
                <a:latin typeface="Arial" pitchFamily="34" charset="0"/>
                <a:cs typeface="Arial" pitchFamily="34" charset="0"/>
              </a:rPr>
              <a:t> </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en classement lors de la phase d’élagage. </a:t>
            </a:r>
            <a:r>
              <a:rPr lang="fr-FR" sz="2400" dirty="0" smtClean="0">
                <a:latin typeface="Times New Roman" pitchFamily="18" charset="0"/>
                <a:ea typeface="Calibri" pitchFamily="34" charset="0"/>
                <a:cs typeface="Times New Roman" pitchFamily="18" charset="0"/>
              </a:rPr>
              <a:t>E</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stimation calculée sur le même</a:t>
            </a:r>
            <a:r>
              <a:rPr lang="fr-FR" sz="2400" dirty="0" smtClean="0">
                <a:latin typeface="Arial" pitchFamily="34" charset="0"/>
                <a:cs typeface="Arial" pitchFamily="34" charset="0"/>
              </a:rPr>
              <a:t> </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échantillon d’apprentissage mais pénalisée par la taille de l’effectif du sommet à traiter</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Rectangle 3"/>
          <p:cNvSpPr>
            <a:spLocks noChangeArrowheads="1"/>
          </p:cNvSpPr>
          <p:nvPr/>
        </p:nvSpPr>
        <p:spPr bwMode="auto">
          <a:xfrm>
            <a:off x="393896" y="5657671"/>
            <a:ext cx="7807569"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fr-FR" sz="2400" b="1" i="1" dirty="0" smtClean="0">
                <a:latin typeface="Times New Roman" pitchFamily="18" charset="0"/>
                <a:ea typeface="Calibri" pitchFamily="34" charset="0"/>
                <a:cs typeface="Times New Roman" pitchFamily="18" charset="0"/>
              </a:rPr>
              <a:t>(CART - </a:t>
            </a:r>
            <a:r>
              <a:rPr lang="fr-FR" sz="2400" b="1" i="1" dirty="0" err="1" smtClean="0">
                <a:latin typeface="Times New Roman" pitchFamily="18" charset="0"/>
                <a:ea typeface="Calibri" pitchFamily="34" charset="0"/>
                <a:cs typeface="Times New Roman" pitchFamily="18" charset="0"/>
              </a:rPr>
              <a:t>Breiman</a:t>
            </a:r>
            <a:r>
              <a:rPr lang="fr-FR" sz="2400" b="1" i="1" dirty="0" smtClean="0">
                <a:latin typeface="Times New Roman" pitchFamily="18" charset="0"/>
                <a:ea typeface="Calibri" pitchFamily="34" charset="0"/>
                <a:cs typeface="Times New Roman" pitchFamily="18" charset="0"/>
              </a:rPr>
              <a:t> et al., 1983) </a:t>
            </a:r>
            <a:r>
              <a:rPr lang="fr-FR" sz="2400" dirty="0" smtClean="0">
                <a:latin typeface="Times New Roman" pitchFamily="18" charset="0"/>
                <a:ea typeface="Calibri" pitchFamily="34" charset="0"/>
                <a:cs typeface="Times New Roman" pitchFamily="18" charset="0"/>
              </a:rPr>
              <a:t>: </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évaluation du taux d’erreur avec un second échantillon, dit de validation  « </a:t>
            </a:r>
            <a:r>
              <a:rPr kumimoji="0" lang="fr-FR" sz="2400"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pruning</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set »</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ZoneTexte 5"/>
          <p:cNvSpPr txBox="1"/>
          <p:nvPr/>
        </p:nvSpPr>
        <p:spPr>
          <a:xfrm>
            <a:off x="309496" y="2959010"/>
            <a:ext cx="5809957" cy="523220"/>
          </a:xfrm>
          <a:prstGeom prst="rect">
            <a:avLst/>
          </a:prstGeom>
          <a:noFill/>
        </p:spPr>
        <p:txBody>
          <a:bodyPr wrap="square" rtlCol="0">
            <a:spAutoFit/>
          </a:bodyPr>
          <a:lstStyle/>
          <a:p>
            <a:r>
              <a:rPr lang="fr-FR" sz="2800" dirty="0" smtClean="0"/>
              <a:t>Types de méthodes</a:t>
            </a:r>
            <a:endParaRPr lang="fr-FR" sz="28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379828" y="791656"/>
            <a:ext cx="7891975"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Décision</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Dernière étape de la construction de l’arbre : affecter une conclusion à chaque feuille de</a:t>
            </a:r>
            <a:r>
              <a:rPr lang="fr-FR" sz="2400" dirty="0" smtClean="0">
                <a:latin typeface="Arial" pitchFamily="34" charset="0"/>
                <a:cs typeface="Arial" pitchFamily="34" charset="0"/>
              </a:rPr>
              <a:t> </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l’arbre. Le chemin reliant une feuille à la racine de l’arbre peut être lu comme une règle de</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prédiction du type attribut-valeur; comment conclure, c’est-à- dire attribuer une étiquette à une feuille ?</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Lorsque la feuille est pure, lui attribuer la conclusion</a:t>
            </a:r>
            <a:r>
              <a:rPr kumimoji="0" lang="fr-FR" sz="2400" b="0" i="0" u="none" strike="noStrike" cap="none" normalizeH="0" dirty="0" smtClean="0">
                <a:ln>
                  <a:noFill/>
                </a:ln>
                <a:solidFill>
                  <a:schemeClr val="tx1"/>
                </a:solidFill>
                <a:effectLst/>
                <a:latin typeface="Times New Roman" pitchFamily="18" charset="0"/>
                <a:ea typeface="Calibri" pitchFamily="34" charset="0"/>
                <a:cs typeface="Times New Roman" pitchFamily="18" charset="0"/>
              </a:rPr>
              <a:t> </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correspond à la seule modalité présente</a:t>
            </a:r>
            <a:r>
              <a:rPr kumimoji="0" lang="fr-FR" sz="2400" b="0" i="0" u="none" strike="noStrike" cap="none" normalizeH="0" dirty="0" smtClean="0">
                <a:ln>
                  <a:noFill/>
                </a:ln>
                <a:solidFill>
                  <a:schemeClr val="tx1"/>
                </a:solidFill>
                <a:effectLst/>
                <a:latin typeface="Times New Roman" pitchFamily="18" charset="0"/>
                <a:ea typeface="Calibri" pitchFamily="34" charset="0"/>
                <a:cs typeface="Times New Roman" pitchFamily="18" charset="0"/>
              </a:rPr>
              <a:t> </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semble naturel</a:t>
            </a:r>
            <a:r>
              <a:rPr kumimoji="0" lang="fr-FR" sz="2400" b="0" i="0" u="none" strike="noStrike" cap="none" normalizeH="0" baseline="0" dirty="0" smtClean="0">
                <a:ln>
                  <a:noFill/>
                </a:ln>
                <a:solidFill>
                  <a:schemeClr val="tx1"/>
                </a:solidFill>
                <a:effectLst/>
                <a:latin typeface="Arial" pitchFamily="34" charset="0"/>
                <a:cs typeface="Arial" pitchFamily="34" charset="0"/>
              </a:rPr>
              <a:t> </a:t>
            </a:r>
          </a:p>
        </p:txBody>
      </p:sp>
      <p:sp>
        <p:nvSpPr>
          <p:cNvPr id="41986" name="Rectangle 2"/>
          <p:cNvSpPr>
            <a:spLocks noChangeArrowheads="1"/>
          </p:cNvSpPr>
          <p:nvPr/>
        </p:nvSpPr>
        <p:spPr bwMode="auto">
          <a:xfrm>
            <a:off x="379828" y="3838644"/>
            <a:ext cx="7272997"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En revanche, lorsque plusieurs modalités sont présentes dans la feuille, il faut utiliser une</a:t>
            </a:r>
            <a:r>
              <a:rPr kumimoji="0" lang="fr-FR" sz="2400" b="0" i="0" u="none" strike="noStrike" cap="none" normalizeH="0" dirty="0" smtClean="0">
                <a:ln>
                  <a:noFill/>
                </a:ln>
                <a:solidFill>
                  <a:schemeClr val="tx1"/>
                </a:solidFill>
                <a:effectLst/>
                <a:latin typeface="Times New Roman" pitchFamily="18" charset="0"/>
                <a:ea typeface="Calibri" pitchFamily="34" charset="0"/>
                <a:cs typeface="Times New Roman" pitchFamily="18" charset="0"/>
              </a:rPr>
              <a:t> </a:t>
            </a:r>
            <a:r>
              <a:rPr kumimoji="0" lang="fr-FR"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règle d’attribution efficace. La règle la plus souvent utilisée est la règle de la majorité : on affecte à la feuille la modalité de la variable à prédire qui présente l’effectif le plus grand. </a:t>
            </a:r>
            <a:endParaRPr kumimoji="0" lang="fr-FR"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5349" y="751344"/>
            <a:ext cx="7917819" cy="4154983"/>
          </a:xfrm>
          <a:prstGeom prst="rect">
            <a:avLst/>
          </a:prstGeom>
        </p:spPr>
        <p:txBody>
          <a:bodyPr wrap="square">
            <a:spAutoFit/>
          </a:bodyPr>
          <a:lstStyle/>
          <a:p>
            <a:r>
              <a:rPr lang="fr-FR" sz="2400" b="1" dirty="0"/>
              <a:t>Les différents algorithmes envisageables</a:t>
            </a:r>
          </a:p>
          <a:p>
            <a:r>
              <a:rPr lang="fr-FR" sz="2400" dirty="0"/>
              <a:t>À partir de ces 4 points, il existe un très grand nombre de variantes. Certaines mettent l’accent sur tel ou tel aspect de l’algorithme de construction, mais il n’existe pas de méthode qui soit dans la pratique systématiquement plus performante. Voici une liste non exhaustive des algorithmes classiquement utilisés :</a:t>
            </a:r>
          </a:p>
          <a:p>
            <a:r>
              <a:rPr lang="fr-FR" sz="2400" u="sng" dirty="0">
                <a:hlinkClick r:id="rId2"/>
              </a:rPr>
              <a:t>ID3</a:t>
            </a:r>
          </a:p>
          <a:p>
            <a:r>
              <a:rPr lang="fr-FR" sz="2400" u="sng" dirty="0">
                <a:hlinkClick r:id="rId3"/>
              </a:rPr>
              <a:t>CHAID</a:t>
            </a:r>
          </a:p>
          <a:p>
            <a:r>
              <a:rPr lang="fr-FR" sz="2400" u="sng" dirty="0">
                <a:hlinkClick r:id="rId4"/>
              </a:rPr>
              <a:t>CART</a:t>
            </a:r>
          </a:p>
          <a:p>
            <a:r>
              <a:rPr lang="fr-FR" sz="2400" u="sng" dirty="0" smtClean="0">
                <a:hlinkClick r:id="rId5"/>
              </a:rPr>
              <a:t>C4.5</a:t>
            </a:r>
            <a:endParaRPr lang="fr-FR" sz="2400" u="sng" dirty="0">
              <a:hlinkClick r:id="rId5"/>
            </a:endParaRPr>
          </a:p>
        </p:txBody>
      </p:sp>
    </p:spTree>
    <p:extLst>
      <p:ext uri="{BB962C8B-B14F-4D97-AF65-F5344CB8AC3E}">
        <p14:creationId xmlns="" xmlns:p14="http://schemas.microsoft.com/office/powerpoint/2010/main" val="9841521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63865" y="376256"/>
            <a:ext cx="2468112" cy="523220"/>
          </a:xfrm>
          <a:prstGeom prst="rect">
            <a:avLst/>
          </a:prstGeom>
        </p:spPr>
        <p:txBody>
          <a:bodyPr wrap="none">
            <a:spAutoFit/>
          </a:bodyPr>
          <a:lstStyle/>
          <a:p>
            <a:r>
              <a:rPr lang="fr-FR" sz="2800" dirty="0" smtClean="0"/>
              <a:t>Algorithme ID3 </a:t>
            </a:r>
            <a:endParaRPr lang="fr-FR" sz="2800" dirty="0"/>
          </a:p>
        </p:txBody>
      </p:sp>
      <p:sp>
        <p:nvSpPr>
          <p:cNvPr id="4" name="Rectangle 3"/>
          <p:cNvSpPr/>
          <p:nvPr/>
        </p:nvSpPr>
        <p:spPr>
          <a:xfrm>
            <a:off x="845976" y="899476"/>
            <a:ext cx="7271081" cy="923330"/>
          </a:xfrm>
          <a:prstGeom prst="rect">
            <a:avLst/>
          </a:prstGeom>
        </p:spPr>
        <p:txBody>
          <a:bodyPr wrap="square">
            <a:spAutoFit/>
          </a:bodyPr>
          <a:lstStyle/>
          <a:p>
            <a:r>
              <a:rPr lang="fr-FR" dirty="0" smtClean="0"/>
              <a:t>Développé par </a:t>
            </a:r>
            <a:r>
              <a:rPr lang="fr-FR" dirty="0" err="1" smtClean="0"/>
              <a:t>Quinlan</a:t>
            </a:r>
            <a:r>
              <a:rPr lang="fr-FR" dirty="0" smtClean="0"/>
              <a:t> en 1986, ID3 est un algorithme de classification supervisé qui  se base principalement sur des exemples déjà classés pour générer des arbres de décision</a:t>
            </a:r>
            <a:endParaRPr lang="fr-FR" dirty="0"/>
          </a:p>
        </p:txBody>
      </p:sp>
      <p:sp>
        <p:nvSpPr>
          <p:cNvPr id="5" name="Rectangle 4"/>
          <p:cNvSpPr/>
          <p:nvPr/>
        </p:nvSpPr>
        <p:spPr>
          <a:xfrm>
            <a:off x="845976" y="1951672"/>
            <a:ext cx="7088201" cy="923330"/>
          </a:xfrm>
          <a:prstGeom prst="rect">
            <a:avLst/>
          </a:prstGeom>
        </p:spPr>
        <p:txBody>
          <a:bodyPr wrap="square">
            <a:spAutoFit/>
          </a:bodyPr>
          <a:lstStyle/>
          <a:p>
            <a:r>
              <a:rPr lang="fr-FR" dirty="0" smtClean="0"/>
              <a:t>En se basant sur le théorème de </a:t>
            </a:r>
            <a:r>
              <a:rPr lang="fr-FR" dirty="0" err="1" smtClean="0"/>
              <a:t>Shanon</a:t>
            </a:r>
            <a:r>
              <a:rPr lang="fr-FR" dirty="0" smtClean="0"/>
              <a:t> (</a:t>
            </a:r>
            <a:r>
              <a:rPr lang="fr-FR" dirty="0" err="1" smtClean="0"/>
              <a:t>Shanon</a:t>
            </a:r>
            <a:r>
              <a:rPr lang="fr-FR" dirty="0" smtClean="0"/>
              <a:t>, 1948), ID3 utilise l'entropie pour  mesurer le désordre des données. </a:t>
            </a:r>
            <a:r>
              <a:rPr lang="fr-FR" dirty="0" err="1" smtClean="0"/>
              <a:t>Shanon</a:t>
            </a:r>
            <a:r>
              <a:rPr lang="fr-FR" dirty="0" smtClean="0"/>
              <a:t> a utilisé ce théorème afin de calculer la taille  minimale pour coder un message.</a:t>
            </a:r>
            <a:endParaRPr lang="fr-FR" dirty="0"/>
          </a:p>
        </p:txBody>
      </p:sp>
      <p:sp>
        <p:nvSpPr>
          <p:cNvPr id="6" name="Rectangle 5"/>
          <p:cNvSpPr/>
          <p:nvPr/>
        </p:nvSpPr>
        <p:spPr>
          <a:xfrm>
            <a:off x="1062111" y="3061180"/>
            <a:ext cx="6872066" cy="1200329"/>
          </a:xfrm>
          <a:prstGeom prst="rect">
            <a:avLst/>
          </a:prstGeom>
        </p:spPr>
        <p:txBody>
          <a:bodyPr wrap="square">
            <a:spAutoFit/>
          </a:bodyPr>
          <a:lstStyle/>
          <a:p>
            <a:r>
              <a:rPr lang="fr-FR" dirty="0" smtClean="0"/>
              <a:t>Cet algorithme permet de construire récursivement un arbre de décision. Il calcule,  parmi les attributs qui restent, celui qui va générer, le plus d'informations, qui permettront  de classer les exemples d'un niveau quelconque de l'arbre de décision. </a:t>
            </a:r>
            <a:endParaRPr lang="fr-FR" dirty="0"/>
          </a:p>
        </p:txBody>
      </p:sp>
      <p:sp>
        <p:nvSpPr>
          <p:cNvPr id="7" name="Rectangle 6"/>
          <p:cNvSpPr/>
          <p:nvPr/>
        </p:nvSpPr>
        <p:spPr>
          <a:xfrm>
            <a:off x="1273125" y="4572783"/>
            <a:ext cx="6843931" cy="646331"/>
          </a:xfrm>
          <a:prstGeom prst="rect">
            <a:avLst/>
          </a:prstGeom>
        </p:spPr>
        <p:txBody>
          <a:bodyPr wrap="square">
            <a:spAutoFit/>
          </a:bodyPr>
          <a:lstStyle/>
          <a:p>
            <a:r>
              <a:rPr lang="fr-FR" dirty="0" smtClean="0"/>
              <a:t>Soit 'A' l'attribut utilisé pour diviser les données. On peut décrire l'algorithme ID3 par</a:t>
            </a:r>
            <a:endParaRPr lang="fr-F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srcRect l="27330" t="24206" r="25706" b="6250"/>
          <a:stretch>
            <a:fillRect/>
          </a:stretch>
        </p:blipFill>
        <p:spPr bwMode="auto">
          <a:xfrm>
            <a:off x="0" y="0"/>
            <a:ext cx="8237426"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7515" y="362188"/>
            <a:ext cx="2268057" cy="461665"/>
          </a:xfrm>
          <a:prstGeom prst="rect">
            <a:avLst/>
          </a:prstGeom>
        </p:spPr>
        <p:txBody>
          <a:bodyPr wrap="none">
            <a:spAutoFit/>
          </a:bodyPr>
          <a:lstStyle/>
          <a:p>
            <a:r>
              <a:rPr lang="fr-FR" sz="2400" dirty="0" smtClean="0"/>
              <a:t>Algorithme C4.5 </a:t>
            </a:r>
            <a:endParaRPr lang="fr-FR" sz="2400" dirty="0"/>
          </a:p>
        </p:txBody>
      </p:sp>
      <p:sp>
        <p:nvSpPr>
          <p:cNvPr id="3" name="Rectangle 2"/>
          <p:cNvSpPr/>
          <p:nvPr/>
        </p:nvSpPr>
        <p:spPr>
          <a:xfrm>
            <a:off x="727515" y="1069145"/>
            <a:ext cx="7192596" cy="2308324"/>
          </a:xfrm>
          <a:prstGeom prst="rect">
            <a:avLst/>
          </a:prstGeom>
        </p:spPr>
        <p:txBody>
          <a:bodyPr wrap="square">
            <a:spAutoFit/>
          </a:bodyPr>
          <a:lstStyle/>
          <a:p>
            <a:r>
              <a:rPr lang="fr-FR" dirty="0" smtClean="0"/>
              <a:t>L'algorithme C4.5 est un algorithme de classification supervisé. Proposé par </a:t>
            </a:r>
            <a:r>
              <a:rPr lang="fr-FR" dirty="0" err="1" smtClean="0"/>
              <a:t>Quinlan</a:t>
            </a:r>
            <a:r>
              <a:rPr lang="fr-FR" dirty="0" smtClean="0"/>
              <a:t>  en 1993, il se base principalement sur ID3 en lui apportant certaines améliorations. ID3  représente plusieurs inconvénients parmi lesquels on peut citer par exemple</a:t>
            </a:r>
          </a:p>
          <a:p>
            <a:r>
              <a:rPr lang="fr-FR" dirty="0" smtClean="0"/>
              <a:t>1. La difficulté de son application pour des vrais projets. Il sert seulement à montrer  comment construire un arbre de décision. </a:t>
            </a:r>
          </a:p>
          <a:p>
            <a:r>
              <a:rPr lang="fr-FR" dirty="0" smtClean="0"/>
              <a:t>2. ID3 permet de traiter seulement les attributs continus et pas ceux qui sont discrets. </a:t>
            </a:r>
            <a:endParaRPr lang="fr-FR" dirty="0"/>
          </a:p>
        </p:txBody>
      </p:sp>
      <p:sp>
        <p:nvSpPr>
          <p:cNvPr id="4" name="Rectangle 3"/>
          <p:cNvSpPr/>
          <p:nvPr/>
        </p:nvSpPr>
        <p:spPr>
          <a:xfrm>
            <a:off x="949569" y="3429000"/>
            <a:ext cx="6970541" cy="1754326"/>
          </a:xfrm>
          <a:prstGeom prst="rect">
            <a:avLst/>
          </a:prstGeom>
        </p:spPr>
        <p:txBody>
          <a:bodyPr wrap="square">
            <a:spAutoFit/>
          </a:bodyPr>
          <a:lstStyle/>
          <a:p>
            <a:r>
              <a:rPr lang="fr-FR" dirty="0" smtClean="0"/>
              <a:t>Si on a des exemples avec attributs manquants, cela aura une influence sur les  résultats obtenus. ID3 n'est pas capable de résoudre ce problème. </a:t>
            </a:r>
          </a:p>
          <a:p>
            <a:r>
              <a:rPr lang="fr-FR" dirty="0" smtClean="0"/>
              <a:t>4. Le problème de sur satisfaction, c'est-à-dire, quand les données contiennent des  erreurs au moment de la construction de l'arbre de décision. Dans ce cas, ID3 va  satisfaire aussi les erreurs. </a:t>
            </a:r>
            <a:endParaRPr lang="fr-F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116" y="455304"/>
            <a:ext cx="7927145" cy="646331"/>
          </a:xfrm>
          <a:prstGeom prst="rect">
            <a:avLst/>
          </a:prstGeom>
        </p:spPr>
        <p:txBody>
          <a:bodyPr wrap="square">
            <a:spAutoFit/>
          </a:bodyPr>
          <a:lstStyle/>
          <a:p>
            <a:r>
              <a:rPr lang="fr-FR" dirty="0" smtClean="0"/>
              <a:t>C4.5 apporte plusieurs améliorations qui permettront de résoudre les problèmes causés  par ID3, comme par exemple:</a:t>
            </a:r>
            <a:endParaRPr lang="fr-FR" dirty="0"/>
          </a:p>
        </p:txBody>
      </p:sp>
      <p:sp>
        <p:nvSpPr>
          <p:cNvPr id="3" name="Rectangle 2"/>
          <p:cNvSpPr/>
          <p:nvPr/>
        </p:nvSpPr>
        <p:spPr>
          <a:xfrm>
            <a:off x="365757" y="1227476"/>
            <a:ext cx="7343335" cy="3139321"/>
          </a:xfrm>
          <a:prstGeom prst="rect">
            <a:avLst/>
          </a:prstGeom>
        </p:spPr>
        <p:txBody>
          <a:bodyPr wrap="square">
            <a:spAutoFit/>
          </a:bodyPr>
          <a:lstStyle/>
          <a:p>
            <a:r>
              <a:rPr lang="fr-FR" dirty="0" smtClean="0"/>
              <a:t>1. Le traitement des attributs continus. </a:t>
            </a:r>
          </a:p>
          <a:p>
            <a:r>
              <a:rPr lang="fr-FR" dirty="0" smtClean="0"/>
              <a:t>2. Le traitement des valeurs nulles pour un attribut. </a:t>
            </a:r>
          </a:p>
          <a:p>
            <a:r>
              <a:rPr lang="fr-FR" dirty="0" smtClean="0"/>
              <a:t>3. C4.5 permet de grouper l'ensemble des valeurs discrètes nominales, pour un attribut  quelconque, afin de supporter des essais plus complexes. </a:t>
            </a:r>
          </a:p>
          <a:p>
            <a:r>
              <a:rPr lang="fr-FR" dirty="0" smtClean="0"/>
              <a:t>Pour utiliser C4.5, l'algorithme ID3 a subit certaines modifications, parmi lesquelles,   on peut citer par exemple [19] : </a:t>
            </a:r>
          </a:p>
          <a:p>
            <a:r>
              <a:rPr lang="fr-FR" dirty="0" smtClean="0"/>
              <a:t>1</a:t>
            </a:r>
            <a:r>
              <a:rPr lang="fr-FR" b="1" dirty="0" smtClean="0"/>
              <a:t>. La modification de la fonction qui permet de calculer le gain</a:t>
            </a:r>
            <a:r>
              <a:rPr lang="fr-FR" dirty="0" smtClean="0"/>
              <a:t>. </a:t>
            </a:r>
          </a:p>
          <a:p>
            <a:r>
              <a:rPr lang="fr-FR" dirty="0" smtClean="0"/>
              <a:t>2. Après la construction de l'arbre de décision</a:t>
            </a:r>
            <a:r>
              <a:rPr lang="fr-FR" b="1" dirty="0" smtClean="0"/>
              <a:t>, l'algorithme C4.5 cherche à élaguer cet  arbre avec une heuristique. </a:t>
            </a:r>
          </a:p>
          <a:p>
            <a:r>
              <a:rPr lang="fr-FR" b="1" dirty="0" smtClean="0"/>
              <a:t>Soit P un ensemble d'apprentissage, l'algorithme C4.5 se déroule en deux phases [19]: </a:t>
            </a:r>
            <a:endParaRPr lang="fr-FR" b="1" dirty="0"/>
          </a:p>
        </p:txBody>
      </p:sp>
      <p:sp>
        <p:nvSpPr>
          <p:cNvPr id="4" name="Rectangle 3"/>
          <p:cNvSpPr/>
          <p:nvPr/>
        </p:nvSpPr>
        <p:spPr>
          <a:xfrm>
            <a:off x="1512277" y="4741595"/>
            <a:ext cx="6379698" cy="369332"/>
          </a:xfrm>
          <a:prstGeom prst="rect">
            <a:avLst/>
          </a:prstGeom>
        </p:spPr>
        <p:txBody>
          <a:bodyPr wrap="square">
            <a:spAutoFit/>
          </a:bodyPr>
          <a:lstStyle/>
          <a:p>
            <a:r>
              <a:rPr lang="fr-FR" dirty="0" smtClean="0"/>
              <a:t>http://www.cis.temple.edu/~giorgio/cis587/readings/id3-c45.html</a:t>
            </a:r>
            <a:endParaRPr lang="fr-F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82013"/>
            <a:ext cx="7589520" cy="1200329"/>
          </a:xfrm>
          <a:prstGeom prst="rect">
            <a:avLst/>
          </a:prstGeom>
        </p:spPr>
        <p:txBody>
          <a:bodyPr wrap="square">
            <a:spAutoFit/>
          </a:bodyPr>
          <a:lstStyle/>
          <a:p>
            <a:r>
              <a:rPr lang="fr-FR" dirty="0" smtClean="0"/>
              <a:t>1. La phase d'expansion: Cette phase utilise la fonction entropie pour construire </a:t>
            </a:r>
          </a:p>
          <a:p>
            <a:r>
              <a:rPr lang="fr-FR" dirty="0" smtClean="0"/>
              <a:t>l'arbre de décision et cela, en divisant récursivement notre ensemble </a:t>
            </a:r>
          </a:p>
          <a:p>
            <a:r>
              <a:rPr lang="fr-FR" dirty="0" smtClean="0"/>
              <a:t>d'apprentissage P. </a:t>
            </a:r>
          </a:p>
          <a:p>
            <a:r>
              <a:rPr lang="fr-FR" dirty="0" smtClean="0"/>
              <a:t>On peut diviser cette étape en trois sous phases: </a:t>
            </a:r>
            <a:endParaRPr lang="fr-FR" dirty="0"/>
          </a:p>
        </p:txBody>
      </p:sp>
      <p:sp>
        <p:nvSpPr>
          <p:cNvPr id="3" name="Rectangle 2"/>
          <p:cNvSpPr/>
          <p:nvPr/>
        </p:nvSpPr>
        <p:spPr>
          <a:xfrm>
            <a:off x="647114" y="1720840"/>
            <a:ext cx="7399606" cy="1200329"/>
          </a:xfrm>
          <a:prstGeom prst="rect">
            <a:avLst/>
          </a:prstGeom>
        </p:spPr>
        <p:txBody>
          <a:bodyPr wrap="square">
            <a:spAutoFit/>
          </a:bodyPr>
          <a:lstStyle/>
          <a:p>
            <a:r>
              <a:rPr lang="fr-FR" dirty="0" smtClean="0"/>
              <a:t>1. Déterminer si un nœud est terminal ou non: On dit qu'un nœud c est terminal si n(c) &lt; no ou i(c) &lt; </a:t>
            </a:r>
            <a:r>
              <a:rPr lang="fr-FR" dirty="0" err="1" smtClean="0"/>
              <a:t>io</a:t>
            </a:r>
            <a:r>
              <a:rPr lang="fr-FR" dirty="0" smtClean="0"/>
              <a:t>, et no, </a:t>
            </a:r>
            <a:r>
              <a:rPr lang="fr-FR" dirty="0" err="1" smtClean="0"/>
              <a:t>io</a:t>
            </a:r>
            <a:r>
              <a:rPr lang="fr-FR" dirty="0" smtClean="0"/>
              <a:t> sont des paramètres qu'il faut fixer. </a:t>
            </a:r>
          </a:p>
          <a:p>
            <a:r>
              <a:rPr lang="fr-FR" dirty="0" smtClean="0"/>
              <a:t>II. Association d'un test à un nœud: Dans cette étape, on calcule le gain par rapport à un test T et une position c.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4" name="Espace réservé du contenu 3" descr="Capture d’écran 2014-05-06 à 06.55.50.png"/>
          <p:cNvPicPr>
            <a:picLocks noGrp="1" noChangeAspect="1"/>
          </p:cNvPicPr>
          <p:nvPr>
            <p:ph idx="1"/>
          </p:nvPr>
        </p:nvPicPr>
        <p:blipFill rotWithShape="1">
          <a:blip r:embed="rId2" cstate="print">
            <a:extLst>
              <a:ext uri="{28A0092B-C50C-407E-A947-70E740481C1C}">
                <a14:useLocalDpi xmlns="" xmlns:a14="http://schemas.microsoft.com/office/drawing/2010/main" val="0"/>
              </a:ext>
            </a:extLst>
          </a:blip>
          <a:srcRect l="6583" t="13382" r="7925" b="11759"/>
          <a:stretch/>
        </p:blipFill>
        <p:spPr>
          <a:xfrm>
            <a:off x="191162" y="1659988"/>
            <a:ext cx="7631361" cy="4176320"/>
          </a:xfrm>
        </p:spPr>
      </p:pic>
    </p:spTree>
    <p:extLst>
      <p:ext uri="{BB962C8B-B14F-4D97-AF65-F5344CB8AC3E}">
        <p14:creationId xmlns="" xmlns:p14="http://schemas.microsoft.com/office/powerpoint/2010/main" val="16692564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166" y="618978"/>
            <a:ext cx="7779434" cy="2585323"/>
          </a:xfrm>
          <a:prstGeom prst="rect">
            <a:avLst/>
          </a:prstGeom>
        </p:spPr>
        <p:txBody>
          <a:bodyPr wrap="square">
            <a:spAutoFit/>
          </a:bodyPr>
          <a:lstStyle/>
          <a:p>
            <a:r>
              <a:rPr lang="fr-FR" b="1" dirty="0" smtClean="0"/>
              <a:t>Arbre de régression (méthode CART)</a:t>
            </a:r>
          </a:p>
          <a:p>
            <a:r>
              <a:rPr lang="fr-FR" b="1" dirty="0" smtClean="0"/>
              <a:t>=&gt; Variable à expliquer (</a:t>
            </a:r>
            <a:r>
              <a:rPr lang="fr-FR" b="1" i="1" dirty="0" smtClean="0"/>
              <a:t>Y ) numérique (continue ou discrète).</a:t>
            </a:r>
          </a:p>
          <a:p>
            <a:r>
              <a:rPr lang="fr-FR" dirty="0" smtClean="0"/>
              <a:t>– </a:t>
            </a:r>
            <a:r>
              <a:rPr lang="fr-FR" b="1" i="1" dirty="0" smtClean="0"/>
              <a:t>Principe: déterminer (par segmentation récursive) dans l'espace des</a:t>
            </a:r>
          </a:p>
          <a:p>
            <a:r>
              <a:rPr lang="fr-FR" dirty="0" smtClean="0"/>
              <a:t>variables descriptives (indépendantes) </a:t>
            </a:r>
            <a:r>
              <a:rPr lang="fr-FR" i="1" dirty="0" err="1" smtClean="0"/>
              <a:t>Xj</a:t>
            </a:r>
            <a:r>
              <a:rPr lang="fr-FR" i="1" dirty="0" smtClean="0"/>
              <a:t> des régions où la valeur de Y est</a:t>
            </a:r>
          </a:p>
          <a:p>
            <a:r>
              <a:rPr lang="fr-FR" dirty="0" smtClean="0"/>
              <a:t>homogène (variance faible).</a:t>
            </a:r>
          </a:p>
          <a:p>
            <a:r>
              <a:rPr lang="fr-FR" dirty="0" smtClean="0"/>
              <a:t>=&gt; Dans chacune de ces régions </a:t>
            </a:r>
            <a:r>
              <a:rPr lang="fr-FR" i="1" dirty="0" smtClean="0"/>
              <a:t>Ri, une bonne valeur prédictive de Y est sa</a:t>
            </a:r>
          </a:p>
          <a:p>
            <a:r>
              <a:rPr lang="fr-FR" dirty="0" smtClean="0"/>
              <a:t>moyenne (calculée sur l'ensemble d'apprentissage), et une évaluation de</a:t>
            </a:r>
          </a:p>
          <a:p>
            <a:r>
              <a:rPr lang="fr-FR" dirty="0" smtClean="0"/>
              <a:t>l'erreur est donnée par la variance (calculée sur l'ensemble d'apprentissage)</a:t>
            </a:r>
          </a:p>
          <a:p>
            <a:r>
              <a:rPr lang="fr-FR" dirty="0" smtClean="0"/>
              <a:t>(cf. notions de régression):</a:t>
            </a:r>
            <a:endParaRPr lang="fr-FR" dirty="0"/>
          </a:p>
        </p:txBody>
      </p:sp>
      <p:pic>
        <p:nvPicPr>
          <p:cNvPr id="22530" name="Picture 2"/>
          <p:cNvPicPr>
            <a:picLocks noChangeAspect="1" noChangeArrowheads="1"/>
          </p:cNvPicPr>
          <p:nvPr/>
        </p:nvPicPr>
        <p:blipFill>
          <a:blip r:embed="rId2" cstate="print"/>
          <a:srcRect l="12759" t="52183" r="60175" b="33730"/>
          <a:stretch>
            <a:fillRect/>
          </a:stretch>
        </p:blipFill>
        <p:spPr bwMode="auto">
          <a:xfrm>
            <a:off x="1828800" y="3302000"/>
            <a:ext cx="3521612" cy="1030514"/>
          </a:xfrm>
          <a:prstGeom prst="rect">
            <a:avLst/>
          </a:prstGeom>
          <a:noFill/>
          <a:ln w="9525">
            <a:noFill/>
            <a:miter lim="800000"/>
            <a:headEnd/>
            <a:tailEnd/>
          </a:ln>
        </p:spPr>
      </p:pic>
      <p:sp>
        <p:nvSpPr>
          <p:cNvPr id="4" name="Rectangle 3"/>
          <p:cNvSpPr/>
          <p:nvPr/>
        </p:nvSpPr>
        <p:spPr>
          <a:xfrm>
            <a:off x="778412" y="4520867"/>
            <a:ext cx="7451188" cy="923330"/>
          </a:xfrm>
          <a:prstGeom prst="rect">
            <a:avLst/>
          </a:prstGeom>
        </p:spPr>
        <p:txBody>
          <a:bodyPr wrap="square">
            <a:spAutoFit/>
          </a:bodyPr>
          <a:lstStyle/>
          <a:p>
            <a:r>
              <a:rPr lang="fr-FR" dirty="0" smtClean="0"/>
              <a:t>Dans le cas de données numériques, possibilité (comme en classification)</a:t>
            </a:r>
          </a:p>
          <a:p>
            <a:r>
              <a:rPr lang="fr-FR" dirty="0" smtClean="0"/>
              <a:t>de construire des arbres parallèles ou obliques (par combinaisons linéaires</a:t>
            </a:r>
          </a:p>
          <a:p>
            <a:r>
              <a:rPr lang="fr-FR" dirty="0" smtClean="0"/>
              <a:t>des </a:t>
            </a:r>
            <a:r>
              <a:rPr lang="fr-FR" i="1" dirty="0" err="1" smtClean="0"/>
              <a:t>Xj</a:t>
            </a:r>
            <a:r>
              <a:rPr lang="fr-FR" i="1" dirty="0" smtClean="0"/>
              <a:t>) aux axes.</a:t>
            </a:r>
            <a:endParaRPr lang="fr-FR"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7537" y="412099"/>
            <a:ext cx="7828671" cy="1200329"/>
          </a:xfrm>
          <a:prstGeom prst="rect">
            <a:avLst/>
          </a:prstGeom>
        </p:spPr>
        <p:txBody>
          <a:bodyPr wrap="square">
            <a:spAutoFit/>
          </a:bodyPr>
          <a:lstStyle/>
          <a:p>
            <a:r>
              <a:rPr lang="fr-FR" b="1" i="1" dirty="0" smtClean="0"/>
              <a:t>Construction d'un arbre de régression:</a:t>
            </a:r>
          </a:p>
          <a:p>
            <a:r>
              <a:rPr lang="fr-FR" dirty="0" smtClean="0"/>
              <a:t>Même processus que pour la classification, mais avec un critère de sélection</a:t>
            </a:r>
          </a:p>
          <a:p>
            <a:r>
              <a:rPr lang="fr-FR" dirty="0" smtClean="0"/>
              <a:t>basé sur la variance résiduelle de </a:t>
            </a:r>
            <a:r>
              <a:rPr lang="fr-FR" i="1" dirty="0" smtClean="0"/>
              <a:t>Y dans les segments descendants (qui doit</a:t>
            </a:r>
          </a:p>
          <a:p>
            <a:r>
              <a:rPr lang="fr-FR" dirty="0" smtClean="0"/>
              <a:t>être plus faible que dans le </a:t>
            </a:r>
            <a:r>
              <a:rPr lang="fr-FR" dirty="0" err="1" smtClean="0"/>
              <a:t>noeud</a:t>
            </a:r>
            <a:r>
              <a:rPr lang="fr-FR" dirty="0" smtClean="0"/>
              <a:t> précédant).</a:t>
            </a:r>
            <a:endParaRPr lang="fr-FR" dirty="0"/>
          </a:p>
        </p:txBody>
      </p:sp>
      <p:pic>
        <p:nvPicPr>
          <p:cNvPr id="23554" name="Picture 2"/>
          <p:cNvPicPr>
            <a:picLocks noChangeAspect="1" noChangeArrowheads="1"/>
          </p:cNvPicPr>
          <p:nvPr/>
        </p:nvPicPr>
        <p:blipFill>
          <a:blip r:embed="rId2" cstate="print"/>
          <a:srcRect l="9482" t="38690" r="51586" b="23810"/>
          <a:stretch>
            <a:fillRect/>
          </a:stretch>
        </p:blipFill>
        <p:spPr bwMode="auto">
          <a:xfrm>
            <a:off x="527537" y="2126901"/>
            <a:ext cx="7788105" cy="42176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srcRect l="9051" t="26923" r="53297" b="29365"/>
          <a:stretch>
            <a:fillRect/>
          </a:stretch>
        </p:blipFill>
        <p:spPr bwMode="auto">
          <a:xfrm>
            <a:off x="0" y="539485"/>
            <a:ext cx="8074855" cy="52704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3895" y="826422"/>
            <a:ext cx="7554351" cy="369332"/>
          </a:xfrm>
          <a:prstGeom prst="rect">
            <a:avLst/>
          </a:prstGeom>
        </p:spPr>
        <p:txBody>
          <a:bodyPr wrap="square">
            <a:spAutoFit/>
          </a:bodyPr>
          <a:lstStyle/>
          <a:p>
            <a:r>
              <a:rPr lang="fr-FR" dirty="0" smtClean="0"/>
              <a:t>À une position b, on doit choisir le test qui va maximiser la fonction de gain. </a:t>
            </a:r>
            <a:endParaRPr lang="fr-FR" dirty="0"/>
          </a:p>
        </p:txBody>
      </p:sp>
      <p:sp>
        <p:nvSpPr>
          <p:cNvPr id="4" name="Rectangle 3"/>
          <p:cNvSpPr/>
          <p:nvPr/>
        </p:nvSpPr>
        <p:spPr>
          <a:xfrm>
            <a:off x="647114" y="2505670"/>
            <a:ext cx="7568418" cy="646331"/>
          </a:xfrm>
          <a:prstGeom prst="rect">
            <a:avLst/>
          </a:prstGeom>
        </p:spPr>
        <p:txBody>
          <a:bodyPr wrap="square">
            <a:spAutoFit/>
          </a:bodyPr>
          <a:lstStyle/>
          <a:p>
            <a:r>
              <a:rPr lang="fr-FR" dirty="0" smtClean="0"/>
              <a:t>III. Associé une classe à une feuille: Cette étape consiste à attribuer une classe </a:t>
            </a:r>
          </a:p>
          <a:p>
            <a:r>
              <a:rPr lang="fr-FR" dirty="0" smtClean="0"/>
              <a:t>majoritaire à une feuille. </a:t>
            </a:r>
            <a:endParaRPr lang="fr-FR" dirty="0"/>
          </a:p>
        </p:txBody>
      </p:sp>
      <p:sp>
        <p:nvSpPr>
          <p:cNvPr id="5" name="Rectangle 4"/>
          <p:cNvSpPr/>
          <p:nvPr/>
        </p:nvSpPr>
        <p:spPr>
          <a:xfrm>
            <a:off x="994339" y="3429000"/>
            <a:ext cx="6953907" cy="1477328"/>
          </a:xfrm>
          <a:prstGeom prst="rect">
            <a:avLst/>
          </a:prstGeom>
        </p:spPr>
        <p:txBody>
          <a:bodyPr wrap="square">
            <a:spAutoFit/>
          </a:bodyPr>
          <a:lstStyle/>
          <a:p>
            <a:r>
              <a:rPr lang="fr-FR" dirty="0" smtClean="0"/>
              <a:t>2. La phase d'élagage: Dans cette phase, l'algorithme C4.5 se base sur l'ensemble  d'apprentissage afin d'élaguer l'arbre obtenu à l'étape précédente. Dans ce cas, le  critère d'élagage se base principalement sur une heuristique qui permet d'estimer  l'erreur réelle sur un sous ensemble donné. </a:t>
            </a:r>
            <a:endParaRPr lang="fr-FR"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4825" y="439231"/>
            <a:ext cx="7392572" cy="1754326"/>
          </a:xfrm>
          <a:prstGeom prst="rect">
            <a:avLst/>
          </a:prstGeom>
        </p:spPr>
        <p:txBody>
          <a:bodyPr wrap="square">
            <a:spAutoFit/>
          </a:bodyPr>
          <a:lstStyle/>
          <a:p>
            <a:r>
              <a:rPr lang="fr-FR" b="1" dirty="0" smtClean="0"/>
              <a:t>Avantages des arbres de décision </a:t>
            </a:r>
          </a:p>
          <a:p>
            <a:r>
              <a:rPr lang="fr-FR" dirty="0" smtClean="0"/>
              <a:t>L'utilisation des arbres de décision représente plusieurs avantages parmi lesquels on peut citer par exemple: </a:t>
            </a:r>
          </a:p>
          <a:p>
            <a:r>
              <a:rPr lang="fr-FR" dirty="0" smtClean="0"/>
              <a:t>1. Leur capacité à travailler sur des données symboliques. [58] </a:t>
            </a:r>
          </a:p>
          <a:p>
            <a:r>
              <a:rPr lang="fr-FR" dirty="0" smtClean="0"/>
              <a:t>2. Leur grande capacité et efficacité à faire de la classification. [58] 29 </a:t>
            </a:r>
          </a:p>
          <a:p>
            <a:r>
              <a:rPr lang="fr-FR" dirty="0" smtClean="0"/>
              <a:t>3. Leur facilité d'apprentissage et d'utilisation</a:t>
            </a:r>
            <a:endParaRPr lang="fr-FR" dirty="0"/>
          </a:p>
        </p:txBody>
      </p:sp>
      <p:sp>
        <p:nvSpPr>
          <p:cNvPr id="3" name="Rectangle 2"/>
          <p:cNvSpPr/>
          <p:nvPr/>
        </p:nvSpPr>
        <p:spPr>
          <a:xfrm>
            <a:off x="1019908" y="2515891"/>
            <a:ext cx="6295292" cy="2308324"/>
          </a:xfrm>
          <a:prstGeom prst="rect">
            <a:avLst/>
          </a:prstGeom>
        </p:spPr>
        <p:txBody>
          <a:bodyPr wrap="square">
            <a:spAutoFit/>
          </a:bodyPr>
          <a:lstStyle/>
          <a:p>
            <a:r>
              <a:rPr lang="fr-FR" b="1" dirty="0" smtClean="0"/>
              <a:t>Inconvénients des arbres de décision </a:t>
            </a:r>
          </a:p>
          <a:p>
            <a:r>
              <a:rPr lang="fr-FR" dirty="0" smtClean="0"/>
              <a:t>Malgré les avantages que représentent les arbres de décision, ils ont aussi des inconvénients qu'on peut résumer dans les points suivants: </a:t>
            </a:r>
          </a:p>
          <a:p>
            <a:r>
              <a:rPr lang="fr-FR" dirty="0" smtClean="0"/>
              <a:t>1. Ce type d'algorithmes est très sensible aux points aberrants et au bruit. [58] </a:t>
            </a:r>
          </a:p>
          <a:p>
            <a:r>
              <a:rPr lang="fr-FR" dirty="0" smtClean="0"/>
              <a:t>2. Leur sensibilité au changement des données. [59] </a:t>
            </a:r>
          </a:p>
          <a:p>
            <a:r>
              <a:rPr lang="fr-FR" dirty="0" smtClean="0"/>
              <a:t>3. Une détection difficile des interactions entre les variables.</a:t>
            </a:r>
            <a:endParaRPr lang="fr-FR"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l="28295" t="46471" r="19952" b="8846"/>
          <a:stretch>
            <a:fillRect/>
          </a:stretch>
        </p:blipFill>
        <p:spPr bwMode="auto">
          <a:xfrm>
            <a:off x="1688123" y="2274332"/>
            <a:ext cx="6741797" cy="4365619"/>
          </a:xfrm>
          <a:prstGeom prst="rect">
            <a:avLst/>
          </a:prstGeom>
          <a:noFill/>
          <a:ln w="9525">
            <a:noFill/>
            <a:miter lim="800000"/>
            <a:headEnd/>
            <a:tailEnd/>
          </a:ln>
        </p:spPr>
      </p:pic>
      <p:sp>
        <p:nvSpPr>
          <p:cNvPr id="3" name="ZoneTexte 2"/>
          <p:cNvSpPr txBox="1"/>
          <p:nvPr/>
        </p:nvSpPr>
        <p:spPr>
          <a:xfrm>
            <a:off x="2552700" y="1905000"/>
            <a:ext cx="1041400" cy="369332"/>
          </a:xfrm>
          <a:prstGeom prst="rect">
            <a:avLst/>
          </a:prstGeom>
          <a:noFill/>
        </p:spPr>
        <p:txBody>
          <a:bodyPr wrap="square" rtlCol="0">
            <a:spAutoFit/>
          </a:bodyPr>
          <a:lstStyle/>
          <a:p>
            <a:r>
              <a:rPr lang="fr-FR" dirty="0" smtClean="0"/>
              <a:t>7 (6, 1)</a:t>
            </a:r>
            <a:endParaRPr lang="fr-FR" dirty="0"/>
          </a:p>
        </p:txBody>
      </p:sp>
      <p:pic>
        <p:nvPicPr>
          <p:cNvPr id="4" name="Picture 2"/>
          <p:cNvPicPr>
            <a:picLocks noChangeAspect="1" noChangeArrowheads="1"/>
          </p:cNvPicPr>
          <p:nvPr/>
        </p:nvPicPr>
        <p:blipFill>
          <a:blip r:embed="rId3" cstate="print"/>
          <a:srcRect l="28817" t="23371" r="26239" b="30867"/>
          <a:stretch>
            <a:fillRect/>
          </a:stretch>
        </p:blipFill>
        <p:spPr bwMode="auto">
          <a:xfrm>
            <a:off x="1" y="0"/>
            <a:ext cx="3594100" cy="2744585"/>
          </a:xfrm>
          <a:prstGeom prst="rect">
            <a:avLst/>
          </a:prstGeom>
          <a:noFill/>
          <a:ln w="9525">
            <a:noFill/>
            <a:miter lim="800000"/>
            <a:headEnd/>
            <a:tailEnd/>
          </a:ln>
        </p:spPr>
      </p:pic>
      <p:sp>
        <p:nvSpPr>
          <p:cNvPr id="5" name="ZoneTexte 4"/>
          <p:cNvSpPr txBox="1"/>
          <p:nvPr/>
        </p:nvSpPr>
        <p:spPr>
          <a:xfrm>
            <a:off x="4389120" y="0"/>
            <a:ext cx="3826412" cy="646331"/>
          </a:xfrm>
          <a:prstGeom prst="rect">
            <a:avLst/>
          </a:prstGeom>
          <a:noFill/>
        </p:spPr>
        <p:txBody>
          <a:bodyPr wrap="square" rtlCol="0">
            <a:spAutoFit/>
          </a:bodyPr>
          <a:lstStyle/>
          <a:p>
            <a:r>
              <a:rPr lang="fr-FR" sz="3600" dirty="0" smtClean="0"/>
              <a:t>Exemple d’élagage</a:t>
            </a:r>
            <a:endParaRPr lang="fr-FR" sz="3600" dirty="0"/>
          </a:p>
        </p:txBody>
      </p:sp>
      <p:sp>
        <p:nvSpPr>
          <p:cNvPr id="6" name="ZoneTexte 5"/>
          <p:cNvSpPr txBox="1"/>
          <p:nvPr/>
        </p:nvSpPr>
        <p:spPr>
          <a:xfrm>
            <a:off x="4121834" y="646331"/>
            <a:ext cx="3601329" cy="365760"/>
          </a:xfrm>
          <a:prstGeom prst="rect">
            <a:avLst/>
          </a:prstGeom>
          <a:noFill/>
        </p:spPr>
        <p:txBody>
          <a:bodyPr wrap="square" rtlCol="0">
            <a:spAutoFit/>
          </a:bodyPr>
          <a:lstStyle/>
          <a:p>
            <a:r>
              <a:rPr lang="fr-FR" dirty="0" smtClean="0"/>
              <a:t>Effectif du nœud bas (N)= 7</a:t>
            </a:r>
            <a:endParaRPr lang="fr-FR" dirty="0"/>
          </a:p>
        </p:txBody>
      </p:sp>
      <p:sp>
        <p:nvSpPr>
          <p:cNvPr id="7" name="ZoneTexte 6"/>
          <p:cNvSpPr txBox="1"/>
          <p:nvPr/>
        </p:nvSpPr>
        <p:spPr>
          <a:xfrm>
            <a:off x="4121834" y="1012091"/>
            <a:ext cx="3854548" cy="646331"/>
          </a:xfrm>
          <a:prstGeom prst="rect">
            <a:avLst/>
          </a:prstGeom>
          <a:noFill/>
        </p:spPr>
        <p:txBody>
          <a:bodyPr wrap="square" rtlCol="0">
            <a:spAutoFit/>
          </a:bodyPr>
          <a:lstStyle/>
          <a:p>
            <a:r>
              <a:rPr lang="fr-FR" dirty="0" smtClean="0"/>
              <a:t>Nombre de classe k=2 (Satisfait, insatisfait)</a:t>
            </a:r>
            <a:endParaRPr lang="fr-FR" dirty="0"/>
          </a:p>
        </p:txBody>
      </p:sp>
      <p:sp>
        <p:nvSpPr>
          <p:cNvPr id="8" name="ZoneTexte 7"/>
          <p:cNvSpPr txBox="1"/>
          <p:nvPr/>
        </p:nvSpPr>
        <p:spPr>
          <a:xfrm>
            <a:off x="4274234" y="1628001"/>
            <a:ext cx="3854548" cy="369332"/>
          </a:xfrm>
          <a:prstGeom prst="rect">
            <a:avLst/>
          </a:prstGeom>
          <a:noFill/>
        </p:spPr>
        <p:txBody>
          <a:bodyPr wrap="square" rtlCol="0">
            <a:spAutoFit/>
          </a:bodyPr>
          <a:lstStyle/>
          <a:p>
            <a:r>
              <a:rPr lang="fr-FR" dirty="0" smtClean="0"/>
              <a:t>Effectif des revenus bas satisfait n=6 </a:t>
            </a:r>
            <a:endParaRPr lang="fr-FR" dirty="0"/>
          </a:p>
        </p:txBody>
      </p:sp>
      <p:sp>
        <p:nvSpPr>
          <p:cNvPr id="9" name="ZoneTexte 8"/>
          <p:cNvSpPr txBox="1"/>
          <p:nvPr/>
        </p:nvSpPr>
        <p:spPr>
          <a:xfrm>
            <a:off x="225083" y="2744585"/>
            <a:ext cx="2700997" cy="369332"/>
          </a:xfrm>
          <a:prstGeom prst="rect">
            <a:avLst/>
          </a:prstGeom>
          <a:noFill/>
        </p:spPr>
        <p:txBody>
          <a:bodyPr wrap="square" rtlCol="0">
            <a:spAutoFit/>
          </a:bodyPr>
          <a:lstStyle/>
          <a:p>
            <a:r>
              <a:rPr lang="fr-FR" dirty="0" smtClean="0"/>
              <a:t>e(bas)=1-(6+1)/(7+2)=2/9</a:t>
            </a:r>
            <a:endParaRPr lang="fr-FR"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texte 3"/>
          <p:cNvSpPr>
            <a:spLocks noGrp="1"/>
          </p:cNvSpPr>
          <p:nvPr>
            <p:ph type="body" sz="half" idx="2"/>
          </p:nvPr>
        </p:nvSpPr>
        <p:spPr/>
        <p:txBody>
          <a:bodyPr/>
          <a:lstStyle/>
          <a:p>
            <a:endParaRPr lang="fr-FR"/>
          </a:p>
        </p:txBody>
      </p:sp>
      <p:pic>
        <p:nvPicPr>
          <p:cNvPr id="6146" name="Picture 2"/>
          <p:cNvPicPr>
            <a:picLocks noGrp="1" noChangeAspect="1" noChangeArrowheads="1"/>
          </p:cNvPicPr>
          <p:nvPr>
            <p:ph type="pic" idx="1"/>
          </p:nvPr>
        </p:nvPicPr>
        <p:blipFill>
          <a:blip r:embed="rId2" cstate="print"/>
          <a:srcRect l="22620" t="21615" r="20166" b="20950"/>
          <a:stretch>
            <a:fillRect/>
          </a:stretch>
        </p:blipFill>
        <p:spPr bwMode="auto">
          <a:xfrm>
            <a:off x="301751" y="267286"/>
            <a:ext cx="7955983" cy="5990116"/>
          </a:xfrm>
          <a:prstGeom prst="rect">
            <a:avLst/>
          </a:prstGeom>
          <a:noFill/>
          <a:ln w="9525">
            <a:noFill/>
            <a:miter lim="800000"/>
            <a:headEnd/>
            <a:tailEnd/>
          </a:ln>
        </p:spPr>
      </p:pic>
      <p:sp>
        <p:nvSpPr>
          <p:cNvPr id="5" name="ZoneTexte 4"/>
          <p:cNvSpPr txBox="1"/>
          <p:nvPr/>
        </p:nvSpPr>
        <p:spPr>
          <a:xfrm>
            <a:off x="4165600" y="5156200"/>
            <a:ext cx="2997200" cy="923330"/>
          </a:xfrm>
          <a:prstGeom prst="rect">
            <a:avLst/>
          </a:prstGeom>
          <a:noFill/>
        </p:spPr>
        <p:txBody>
          <a:bodyPr wrap="square" rtlCol="0">
            <a:spAutoFit/>
          </a:bodyPr>
          <a:lstStyle/>
          <a:p>
            <a:r>
              <a:rPr lang="fr-FR" dirty="0" smtClean="0"/>
              <a:t>N Effectif du nœud</a:t>
            </a:r>
          </a:p>
          <a:p>
            <a:r>
              <a:rPr lang="fr-FR" dirty="0" smtClean="0"/>
              <a:t>n effectif du nœud appartenant à la classe C</a:t>
            </a:r>
            <a:endParaRPr lang="fr-FR" dirty="0"/>
          </a:p>
        </p:txBody>
      </p:sp>
    </p:spTree>
    <p:extLst>
      <p:ext uri="{BB962C8B-B14F-4D97-AF65-F5344CB8AC3E}">
        <p14:creationId xmlns="" xmlns:p14="http://schemas.microsoft.com/office/powerpoint/2010/main" val="12537622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9827" y="222857"/>
            <a:ext cx="7807569" cy="3139321"/>
          </a:xfrm>
          <a:prstGeom prst="rect">
            <a:avLst/>
          </a:prstGeom>
        </p:spPr>
        <p:txBody>
          <a:bodyPr wrap="square">
            <a:spAutoFit/>
          </a:bodyPr>
          <a:lstStyle/>
          <a:p>
            <a:r>
              <a:rPr lang="fr-FR" dirty="0" err="1" smtClean="0"/>
              <a:t>Reduced</a:t>
            </a:r>
            <a:r>
              <a:rPr lang="fr-FR" dirty="0" smtClean="0"/>
              <a:t> </a:t>
            </a:r>
            <a:r>
              <a:rPr lang="fr-FR" dirty="0" err="1" smtClean="0"/>
              <a:t>Error</a:t>
            </a:r>
            <a:r>
              <a:rPr lang="fr-FR" dirty="0" smtClean="0"/>
              <a:t> </a:t>
            </a:r>
            <a:r>
              <a:rPr lang="fr-FR" dirty="0" err="1" smtClean="0"/>
              <a:t>Pruning</a:t>
            </a:r>
            <a:endParaRPr lang="fr-FR" dirty="0" smtClean="0"/>
          </a:p>
          <a:p>
            <a:r>
              <a:rPr lang="fr-FR" dirty="0" smtClean="0"/>
              <a:t>Idées clés :</a:t>
            </a:r>
          </a:p>
          <a:p>
            <a:r>
              <a:rPr lang="fr-FR" dirty="0" smtClean="0"/>
              <a:t>1- Considérer tous les nœuds internes de l’arbre. </a:t>
            </a:r>
          </a:p>
          <a:p>
            <a:r>
              <a:rPr lang="fr-FR" dirty="0" smtClean="0"/>
              <a:t>2- Pour chaque nœud, vérifier si en l’enlevant (ainsi que le </a:t>
            </a:r>
          </a:p>
          <a:p>
            <a:r>
              <a:rPr lang="fr-FR" dirty="0" smtClean="0"/>
              <a:t>sous-arbre dont il est racine) et en lui assignant la </a:t>
            </a:r>
          </a:p>
          <a:p>
            <a:r>
              <a:rPr lang="fr-FR" dirty="0" smtClean="0"/>
              <a:t>classe la plus commune, on ne détériore pas la </a:t>
            </a:r>
          </a:p>
          <a:p>
            <a:r>
              <a:rPr lang="fr-FR" dirty="0" smtClean="0"/>
              <a:t>grandeur exactitude («</a:t>
            </a:r>
            <a:r>
              <a:rPr lang="fr-FR" dirty="0" err="1" smtClean="0"/>
              <a:t>accuracy</a:t>
            </a:r>
            <a:r>
              <a:rPr lang="fr-FR" dirty="0" smtClean="0"/>
              <a:t>») sur TE.</a:t>
            </a:r>
          </a:p>
          <a:p>
            <a:r>
              <a:rPr lang="fr-FR" dirty="0" smtClean="0"/>
              <a:t>3- Choisir le nœud n* qui donne la meilleure performance </a:t>
            </a:r>
          </a:p>
          <a:p>
            <a:r>
              <a:rPr lang="fr-FR" dirty="0" smtClean="0"/>
              <a:t>et élaguer son sous-arbre.</a:t>
            </a:r>
          </a:p>
          <a:p>
            <a:r>
              <a:rPr lang="fr-FR" dirty="0" smtClean="0"/>
              <a:t>4- Aller à (2) jusqu’à ce qu’aucune amélioration ne soit </a:t>
            </a:r>
          </a:p>
          <a:p>
            <a:r>
              <a:rPr lang="fr-FR" dirty="0" smtClean="0"/>
              <a:t>possible.</a:t>
            </a:r>
            <a:endParaRPr lang="fr-FR" dirty="0"/>
          </a:p>
        </p:txBody>
      </p:sp>
      <p:pic>
        <p:nvPicPr>
          <p:cNvPr id="21506" name="Picture 2"/>
          <p:cNvPicPr>
            <a:picLocks noChangeAspect="1" noChangeArrowheads="1"/>
          </p:cNvPicPr>
          <p:nvPr/>
        </p:nvPicPr>
        <p:blipFill>
          <a:blip r:embed="rId2" cstate="print"/>
          <a:srcRect l="19968" t="18452" r="16224" b="9325"/>
          <a:stretch>
            <a:fillRect/>
          </a:stretch>
        </p:blipFill>
        <p:spPr bwMode="auto">
          <a:xfrm>
            <a:off x="1754018" y="3131829"/>
            <a:ext cx="4582292" cy="291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1606" y="448944"/>
            <a:ext cx="7519182" cy="1754326"/>
          </a:xfrm>
          <a:prstGeom prst="rect">
            <a:avLst/>
          </a:prstGeom>
        </p:spPr>
        <p:txBody>
          <a:bodyPr wrap="square">
            <a:spAutoFit/>
          </a:bodyPr>
          <a:lstStyle/>
          <a:p>
            <a:r>
              <a:rPr lang="fr-FR" dirty="0" smtClean="0"/>
              <a:t>Post-élagage de règles</a:t>
            </a:r>
          </a:p>
          <a:p>
            <a:r>
              <a:rPr lang="fr-FR" dirty="0" smtClean="0"/>
              <a:t>Idées clés :</a:t>
            </a:r>
          </a:p>
          <a:p>
            <a:r>
              <a:rPr lang="fr-FR" dirty="0" smtClean="0"/>
              <a:t>- Convertir l’arbre en un système de règles. </a:t>
            </a:r>
          </a:p>
          <a:p>
            <a:r>
              <a:rPr lang="fr-FR" dirty="0" smtClean="0"/>
              <a:t>- Élaguer chaque règle en supprimant les conditions </a:t>
            </a:r>
          </a:p>
          <a:p>
            <a:r>
              <a:rPr lang="fr-FR" dirty="0" smtClean="0"/>
              <a:t>redondantes. </a:t>
            </a:r>
          </a:p>
          <a:p>
            <a:r>
              <a:rPr lang="fr-FR" dirty="0" smtClean="0"/>
              <a:t>- Ordonner les règles selon leur exactitude (</a:t>
            </a:r>
            <a:r>
              <a:rPr lang="fr-FR" dirty="0" err="1" smtClean="0"/>
              <a:t>accuracy</a:t>
            </a:r>
            <a:r>
              <a:rPr lang="fr-FR" dirty="0" smtClean="0"/>
              <a:t>)</a:t>
            </a:r>
            <a:endParaRPr lang="fr-FR" dirty="0"/>
          </a:p>
        </p:txBody>
      </p:sp>
      <p:pic>
        <p:nvPicPr>
          <p:cNvPr id="22530" name="Picture 2"/>
          <p:cNvPicPr>
            <a:picLocks noChangeAspect="1" noChangeArrowheads="1"/>
          </p:cNvPicPr>
          <p:nvPr/>
        </p:nvPicPr>
        <p:blipFill>
          <a:blip r:embed="rId2" cstate="print"/>
          <a:srcRect l="20860" t="15476" r="19571" b="14683"/>
          <a:stretch>
            <a:fillRect/>
          </a:stretch>
        </p:blipFill>
        <p:spPr bwMode="auto">
          <a:xfrm>
            <a:off x="1363673" y="2806169"/>
            <a:ext cx="5789033" cy="381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165" y="0"/>
            <a:ext cx="6963507" cy="3970318"/>
          </a:xfrm>
          <a:prstGeom prst="rect">
            <a:avLst/>
          </a:prstGeom>
        </p:spPr>
        <p:txBody>
          <a:bodyPr wrap="square">
            <a:spAutoFit/>
          </a:bodyPr>
          <a:lstStyle/>
          <a:p>
            <a:r>
              <a:rPr lang="fr-FR" dirty="0" smtClean="0"/>
              <a:t>L'estimation de la </a:t>
            </a:r>
            <a:r>
              <a:rPr lang="fr-FR" dirty="0" err="1" smtClean="0"/>
              <a:t>qualit</a:t>
            </a:r>
            <a:r>
              <a:rPr lang="fr-FR" dirty="0" smtClean="0"/>
              <a:t>e de l'arbre de d</a:t>
            </a:r>
            <a:r>
              <a:rPr lang="fr-FR" dirty="0" err="1" smtClean="0"/>
              <a:t>ecision</a:t>
            </a:r>
            <a:r>
              <a:rPr lang="fr-FR" dirty="0" smtClean="0"/>
              <a:t> construit en tant que classeur de nouvelles </a:t>
            </a:r>
            <a:r>
              <a:rPr lang="fr-FR" dirty="0" err="1" smtClean="0"/>
              <a:t>donnees</a:t>
            </a:r>
            <a:r>
              <a:rPr lang="fr-FR" dirty="0" smtClean="0"/>
              <a:t> est donc un point capital. On distingue :</a:t>
            </a:r>
          </a:p>
          <a:p>
            <a:r>
              <a:rPr lang="fr-FR" dirty="0" smtClean="0"/>
              <a:t>jeu d'apprentissage { le jeu d'exemples d'apprentissage (note </a:t>
            </a:r>
            <a:r>
              <a:rPr lang="fr-FR" dirty="0" err="1" smtClean="0"/>
              <a:t>Xapp</a:t>
            </a:r>
            <a:r>
              <a:rPr lang="fr-FR" dirty="0" smtClean="0"/>
              <a:t>) ou d'entra^</a:t>
            </a:r>
            <a:r>
              <a:rPr lang="fr-FR" dirty="0" err="1" smtClean="0"/>
              <a:t>nement</a:t>
            </a:r>
            <a:r>
              <a:rPr lang="fr-FR" dirty="0" smtClean="0"/>
              <a:t> avec lequel l'arbre de d</a:t>
            </a:r>
            <a:r>
              <a:rPr lang="fr-FR" dirty="0" err="1" smtClean="0"/>
              <a:t>ecision</a:t>
            </a:r>
            <a:r>
              <a:rPr lang="fr-FR" dirty="0" smtClean="0"/>
              <a:t> est construit ;</a:t>
            </a:r>
          </a:p>
          <a:p>
            <a:r>
              <a:rPr lang="fr-FR" dirty="0" smtClean="0"/>
              <a:t>{ le jeu d'exemples de test (note </a:t>
            </a:r>
            <a:r>
              <a:rPr lang="fr-FR" dirty="0" err="1" smtClean="0"/>
              <a:t>Xtest</a:t>
            </a:r>
            <a:r>
              <a:rPr lang="fr-FR" dirty="0" smtClean="0"/>
              <a:t> jeu de test ) qui permet d'estimer les erreurs de </a:t>
            </a:r>
            <a:r>
              <a:rPr lang="fr-FR" dirty="0" err="1" smtClean="0"/>
              <a:t>classication</a:t>
            </a:r>
            <a:r>
              <a:rPr lang="fr-FR" dirty="0" smtClean="0"/>
              <a:t> : pour ces exemples, on </a:t>
            </a:r>
            <a:r>
              <a:rPr lang="fr-FR" dirty="0" err="1" smtClean="0"/>
              <a:t>conna</a:t>
            </a:r>
            <a:r>
              <a:rPr lang="fr-FR" dirty="0" smtClean="0"/>
              <a:t>^t leur classe. On les classe avec l'arbre de d</a:t>
            </a:r>
            <a:r>
              <a:rPr lang="fr-FR" dirty="0" err="1" smtClean="0"/>
              <a:t>ecision</a:t>
            </a:r>
            <a:r>
              <a:rPr lang="fr-FR" dirty="0" smtClean="0"/>
              <a:t> construit avec </a:t>
            </a:r>
            <a:r>
              <a:rPr lang="fr-FR" dirty="0" err="1" smtClean="0"/>
              <a:t>Xapp</a:t>
            </a:r>
            <a:r>
              <a:rPr lang="fr-FR" dirty="0" smtClean="0"/>
              <a:t> puis on regarde s'ils sont classes correctement. Bien entendu, id</a:t>
            </a:r>
            <a:r>
              <a:rPr lang="fr-FR" dirty="0" err="1" smtClean="0"/>
              <a:t>ealement</a:t>
            </a:r>
            <a:r>
              <a:rPr lang="fr-FR" dirty="0" smtClean="0"/>
              <a:t>, l'intersection entre jeu d'apprentissage et jeu de test doit ^</a:t>
            </a:r>
            <a:r>
              <a:rPr lang="fr-FR" dirty="0" err="1" smtClean="0"/>
              <a:t>etre</a:t>
            </a:r>
            <a:r>
              <a:rPr lang="fr-FR" dirty="0" smtClean="0"/>
              <a:t> vide. On obtient alors une mesure de l'erreur de test </a:t>
            </a:r>
            <a:r>
              <a:rPr lang="fr-FR" dirty="0" err="1" smtClean="0"/>
              <a:t>Etest</a:t>
            </a:r>
            <a:r>
              <a:rPr lang="fr-FR" dirty="0" smtClean="0"/>
              <a:t>. </a:t>
            </a:r>
            <a:r>
              <a:rPr lang="fr-FR" dirty="0" err="1" smtClean="0"/>
              <a:t>holdout</a:t>
            </a:r>
            <a:endParaRPr lang="fr-FR" dirty="0" smtClean="0"/>
          </a:p>
          <a:p>
            <a:r>
              <a:rPr lang="fr-FR" dirty="0" smtClean="0"/>
              <a:t>Si l'on ne dispose pas de jeu de test, on utilise le jeu d'apprentissage de</a:t>
            </a:r>
          </a:p>
          <a:p>
            <a:r>
              <a:rPr lang="fr-FR" dirty="0" smtClean="0"/>
              <a:t>la </a:t>
            </a:r>
            <a:r>
              <a:rPr lang="fr-FR" dirty="0" err="1" smtClean="0"/>
              <a:t>maniere</a:t>
            </a:r>
            <a:r>
              <a:rPr lang="fr-FR" dirty="0" smtClean="0"/>
              <a:t> suivante : on le d</a:t>
            </a:r>
            <a:r>
              <a:rPr lang="fr-FR" dirty="0" err="1" smtClean="0"/>
              <a:t>ecoupe</a:t>
            </a:r>
            <a:r>
              <a:rPr lang="fr-FR" dirty="0" smtClean="0"/>
              <a:t> en deux parties ; l'une constituera le jeu d'apprentissage effectif pour construire l'arbre de d</a:t>
            </a:r>
            <a:r>
              <a:rPr lang="fr-FR" dirty="0" err="1" smtClean="0"/>
              <a:t>ecision</a:t>
            </a:r>
            <a:r>
              <a:rPr lang="fr-FR" dirty="0" smtClean="0"/>
              <a:t> ; l'autre </a:t>
            </a:r>
            <a:r>
              <a:rPr lang="fr-FR" dirty="0" err="1" smtClean="0"/>
              <a:t>serviva</a:t>
            </a:r>
            <a:r>
              <a:rPr lang="fr-FR" dirty="0" smtClean="0"/>
              <a:t> a l'</a:t>
            </a:r>
            <a:r>
              <a:rPr lang="fr-FR" dirty="0" err="1" smtClean="0"/>
              <a:t>evaluer</a:t>
            </a:r>
            <a:r>
              <a:rPr lang="fr-FR" dirty="0" smtClean="0"/>
              <a:t> (technique de </a:t>
            </a:r>
            <a:r>
              <a:rPr lang="fr-FR" dirty="0" err="1" smtClean="0"/>
              <a:t>holdout</a:t>
            </a:r>
            <a:r>
              <a:rPr lang="fr-FR" dirty="0" smtClean="0"/>
              <a:t>, ou retenue)</a:t>
            </a:r>
            <a:endParaRPr lang="fr-F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0"/>
            <a:ext cx="7620000" cy="1143000"/>
          </a:xfrm>
        </p:spPr>
        <p:txBody>
          <a:bodyPr/>
          <a:lstStyle/>
          <a:p>
            <a:r>
              <a:rPr lang="fr-FR" dirty="0" smtClean="0"/>
              <a:t>Arbre de décision: Exemple</a:t>
            </a:r>
            <a:endParaRPr lang="fr-FR" dirty="0"/>
          </a:p>
        </p:txBody>
      </p:sp>
      <p:pic>
        <p:nvPicPr>
          <p:cNvPr id="4" name="Espace réservé du contenu 3" descr="Capture d’écran 2014-05-06 à 07.00.25.png"/>
          <p:cNvPicPr>
            <a:picLocks noGrp="1" noChangeAspect="1"/>
          </p:cNvPicPr>
          <p:nvPr>
            <p:ph idx="1"/>
          </p:nvPr>
        </p:nvPicPr>
        <p:blipFill rotWithShape="1">
          <a:blip r:embed="rId2" cstate="print">
            <a:extLst>
              <a:ext uri="{28A0092B-C50C-407E-A947-70E740481C1C}">
                <a14:useLocalDpi xmlns="" xmlns:a14="http://schemas.microsoft.com/office/drawing/2010/main" val="0"/>
              </a:ext>
            </a:extLst>
          </a:blip>
          <a:srcRect l="5528" t="12257" r="10739" b="7818"/>
          <a:stretch/>
        </p:blipFill>
        <p:spPr>
          <a:xfrm>
            <a:off x="-293077" y="973015"/>
            <a:ext cx="9176998" cy="5474677"/>
          </a:xfrm>
        </p:spPr>
      </p:pic>
    </p:spTree>
    <p:extLst>
      <p:ext uri="{BB962C8B-B14F-4D97-AF65-F5344CB8AC3E}">
        <p14:creationId xmlns="" xmlns:p14="http://schemas.microsoft.com/office/powerpoint/2010/main" val="9707533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l="10263" t="52976" r="50694" b="23031"/>
          <a:stretch>
            <a:fillRect/>
          </a:stretch>
        </p:blipFill>
        <p:spPr bwMode="auto">
          <a:xfrm>
            <a:off x="323557" y="569406"/>
            <a:ext cx="7961425" cy="2750569"/>
          </a:xfrm>
          <a:prstGeom prst="rect">
            <a:avLst/>
          </a:prstGeom>
          <a:noFill/>
          <a:ln w="9525">
            <a:noFill/>
            <a:miter lim="800000"/>
            <a:headEnd/>
            <a:tailEnd/>
          </a:ln>
        </p:spPr>
      </p:pic>
      <p:sp>
        <p:nvSpPr>
          <p:cNvPr id="3" name="Rectangle 2"/>
          <p:cNvSpPr/>
          <p:nvPr/>
        </p:nvSpPr>
        <p:spPr>
          <a:xfrm>
            <a:off x="773723" y="3618529"/>
            <a:ext cx="6893169" cy="1754326"/>
          </a:xfrm>
          <a:prstGeom prst="rect">
            <a:avLst/>
          </a:prstGeom>
        </p:spPr>
        <p:txBody>
          <a:bodyPr wrap="square">
            <a:spAutoFit/>
          </a:bodyPr>
          <a:lstStyle/>
          <a:p>
            <a:r>
              <a:rPr lang="fr-FR" b="1" i="1" dirty="0" smtClean="0"/>
              <a:t>Différentes façons d'estimer l'erreur (</a:t>
            </a:r>
            <a:r>
              <a:rPr lang="fr-FR" b="1" i="1" dirty="0" err="1" smtClean="0"/>
              <a:t>dependent</a:t>
            </a:r>
            <a:r>
              <a:rPr lang="fr-FR" b="1" i="1" dirty="0" smtClean="0"/>
              <a:t> des algorithmes):</a:t>
            </a:r>
          </a:p>
          <a:p>
            <a:r>
              <a:rPr lang="fr-FR" dirty="0" smtClean="0"/>
              <a:t>– sur base de nouveaux exemples disponibles;</a:t>
            </a:r>
          </a:p>
          <a:p>
            <a:r>
              <a:rPr lang="fr-FR" dirty="0" smtClean="0"/>
              <a:t>– via une validation </a:t>
            </a:r>
            <a:r>
              <a:rPr lang="fr-FR" dirty="0" err="1" smtClean="0"/>
              <a:t>croisee</a:t>
            </a:r>
            <a:r>
              <a:rPr lang="fr-FR" dirty="0" smtClean="0"/>
              <a:t> (cf. </a:t>
            </a:r>
            <a:r>
              <a:rPr lang="fr-FR" dirty="0" err="1" smtClean="0"/>
              <a:t>precedemment</a:t>
            </a:r>
            <a:r>
              <a:rPr lang="fr-FR" dirty="0" smtClean="0"/>
              <a:t>);</a:t>
            </a:r>
          </a:p>
          <a:p>
            <a:r>
              <a:rPr lang="fr-FR" dirty="0" smtClean="0"/>
              <a:t>– sur base d'une estimation statistique, ex: borne </a:t>
            </a:r>
            <a:r>
              <a:rPr lang="fr-FR" dirty="0" err="1" smtClean="0"/>
              <a:t>superieure</a:t>
            </a:r>
            <a:r>
              <a:rPr lang="fr-FR" dirty="0" smtClean="0"/>
              <a:t> d'un intervalle de</a:t>
            </a:r>
          </a:p>
          <a:p>
            <a:r>
              <a:rPr lang="fr-FR" dirty="0" smtClean="0"/>
              <a:t>confiance construit sur un </a:t>
            </a:r>
            <a:r>
              <a:rPr lang="fr-FR" dirty="0" err="1" smtClean="0"/>
              <a:t>modele</a:t>
            </a:r>
            <a:r>
              <a:rPr lang="fr-FR" dirty="0" smtClean="0"/>
              <a:t> binomial (cf. rappels de </a:t>
            </a:r>
            <a:r>
              <a:rPr lang="fr-FR" dirty="0" err="1" smtClean="0"/>
              <a:t>proba</a:t>
            </a:r>
            <a:r>
              <a:rPr lang="fr-FR" dirty="0" smtClean="0"/>
              <a:t>.);</a:t>
            </a:r>
            <a:endParaRPr lang="fr-FR"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0" y="0"/>
            <a:ext cx="9753600" cy="731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0" y="0"/>
            <a:ext cx="9753600" cy="731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0" y="0"/>
            <a:ext cx="9753600" cy="731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2793" y="215151"/>
            <a:ext cx="7997483" cy="1200329"/>
          </a:xfrm>
          <a:prstGeom prst="rect">
            <a:avLst/>
          </a:prstGeom>
        </p:spPr>
        <p:txBody>
          <a:bodyPr wrap="square">
            <a:spAutoFit/>
          </a:bodyPr>
          <a:lstStyle/>
          <a:p>
            <a:r>
              <a:rPr lang="fr-FR" b="1" dirty="0" smtClean="0"/>
              <a:t>Validation d'un arbre de </a:t>
            </a:r>
            <a:r>
              <a:rPr lang="fr-FR" b="1" dirty="0" err="1" smtClean="0"/>
              <a:t>decision</a:t>
            </a:r>
            <a:endParaRPr lang="fr-FR" b="1" dirty="0" smtClean="0"/>
          </a:p>
          <a:p>
            <a:r>
              <a:rPr lang="fr-FR" dirty="0" smtClean="0"/>
              <a:t>Une fois un arbre de </a:t>
            </a:r>
            <a:r>
              <a:rPr lang="fr-FR" dirty="0" err="1" smtClean="0"/>
              <a:t>decision</a:t>
            </a:r>
            <a:r>
              <a:rPr lang="fr-FR" dirty="0" smtClean="0"/>
              <a:t> construit, il est essentiel de le valider en estimant</a:t>
            </a:r>
          </a:p>
          <a:p>
            <a:r>
              <a:rPr lang="fr-FR" dirty="0" smtClean="0"/>
              <a:t>la </a:t>
            </a:r>
            <a:r>
              <a:rPr lang="fr-FR" dirty="0" err="1" smtClean="0"/>
              <a:t>probabilite</a:t>
            </a:r>
            <a:r>
              <a:rPr lang="fr-FR" dirty="0" smtClean="0"/>
              <a:t> que la classe </a:t>
            </a:r>
            <a:r>
              <a:rPr lang="fr-FR" dirty="0" err="1" smtClean="0"/>
              <a:t>predite</a:t>
            </a:r>
            <a:r>
              <a:rPr lang="fr-FR" dirty="0" smtClean="0"/>
              <a:t> pour une </a:t>
            </a:r>
            <a:r>
              <a:rPr lang="fr-FR" dirty="0" err="1" smtClean="0"/>
              <a:t>donnee</a:t>
            </a:r>
            <a:r>
              <a:rPr lang="fr-FR" dirty="0" smtClean="0"/>
              <a:t> quelconque soit</a:t>
            </a:r>
          </a:p>
          <a:p>
            <a:r>
              <a:rPr lang="fr-FR" dirty="0" smtClean="0"/>
              <a:t>correcte 1.</a:t>
            </a:r>
            <a:endParaRPr lang="fr-FR" dirty="0"/>
          </a:p>
        </p:txBody>
      </p:sp>
      <p:sp>
        <p:nvSpPr>
          <p:cNvPr id="3" name="Rectangle 2"/>
          <p:cNvSpPr/>
          <p:nvPr/>
        </p:nvSpPr>
        <p:spPr>
          <a:xfrm>
            <a:off x="583808" y="1628507"/>
            <a:ext cx="6843933" cy="646331"/>
          </a:xfrm>
          <a:prstGeom prst="rect">
            <a:avLst/>
          </a:prstGeom>
        </p:spPr>
        <p:txBody>
          <a:bodyPr wrap="square">
            <a:spAutoFit/>
          </a:bodyPr>
          <a:lstStyle/>
          <a:p>
            <a:r>
              <a:rPr lang="fr-FR" dirty="0" smtClean="0"/>
              <a:t>L'estimation de la </a:t>
            </a:r>
            <a:r>
              <a:rPr lang="fr-FR" dirty="0" err="1" smtClean="0"/>
              <a:t>qualite</a:t>
            </a:r>
            <a:r>
              <a:rPr lang="fr-FR" dirty="0" smtClean="0"/>
              <a:t> de l'arbre de </a:t>
            </a:r>
            <a:r>
              <a:rPr lang="fr-FR" dirty="0" err="1" smtClean="0"/>
              <a:t>decision</a:t>
            </a:r>
            <a:r>
              <a:rPr lang="fr-FR" dirty="0" smtClean="0"/>
              <a:t> construit en tant que classeur de nouvelles </a:t>
            </a:r>
            <a:r>
              <a:rPr lang="fr-FR" dirty="0" err="1" smtClean="0"/>
              <a:t>donnees</a:t>
            </a:r>
            <a:r>
              <a:rPr lang="fr-FR" dirty="0" smtClean="0"/>
              <a:t> est donc un point capital. On distingue :</a:t>
            </a:r>
            <a:endParaRPr lang="fr-FR" dirty="0"/>
          </a:p>
        </p:txBody>
      </p:sp>
      <p:sp>
        <p:nvSpPr>
          <p:cNvPr id="4" name="Rectangle 3"/>
          <p:cNvSpPr/>
          <p:nvPr/>
        </p:nvSpPr>
        <p:spPr>
          <a:xfrm>
            <a:off x="583808" y="2486410"/>
            <a:ext cx="2044983" cy="369332"/>
          </a:xfrm>
          <a:prstGeom prst="rect">
            <a:avLst/>
          </a:prstGeom>
        </p:spPr>
        <p:txBody>
          <a:bodyPr wrap="none">
            <a:spAutoFit/>
          </a:bodyPr>
          <a:lstStyle/>
          <a:p>
            <a:r>
              <a:rPr lang="fr-FR" b="1" dirty="0" smtClean="0"/>
              <a:t>jeu d'apprentissage</a:t>
            </a:r>
            <a:endParaRPr lang="fr-FR" b="1" dirty="0"/>
          </a:p>
        </p:txBody>
      </p:sp>
      <p:sp>
        <p:nvSpPr>
          <p:cNvPr id="5" name="Rectangle 4"/>
          <p:cNvSpPr/>
          <p:nvPr/>
        </p:nvSpPr>
        <p:spPr>
          <a:xfrm>
            <a:off x="893299" y="2967335"/>
            <a:ext cx="6534442" cy="646331"/>
          </a:xfrm>
          <a:prstGeom prst="rect">
            <a:avLst/>
          </a:prstGeom>
        </p:spPr>
        <p:txBody>
          <a:bodyPr wrap="square">
            <a:spAutoFit/>
          </a:bodyPr>
          <a:lstStyle/>
          <a:p>
            <a:r>
              <a:rPr lang="fr-FR" dirty="0" smtClean="0"/>
              <a:t>le jeu d'exemples d'apprentissage (note </a:t>
            </a:r>
            <a:r>
              <a:rPr lang="fr-FR" dirty="0" err="1" smtClean="0"/>
              <a:t>Xapp</a:t>
            </a:r>
            <a:r>
              <a:rPr lang="fr-FR" dirty="0" smtClean="0"/>
              <a:t>) ou d'</a:t>
            </a:r>
            <a:r>
              <a:rPr lang="fr-FR" dirty="0" err="1" smtClean="0"/>
              <a:t>entra^nement</a:t>
            </a:r>
            <a:r>
              <a:rPr lang="fr-FR" dirty="0" smtClean="0"/>
              <a:t> avec lequel l'arbre de </a:t>
            </a:r>
            <a:r>
              <a:rPr lang="fr-FR" dirty="0" err="1" smtClean="0"/>
              <a:t>decision</a:t>
            </a:r>
            <a:r>
              <a:rPr lang="fr-FR" dirty="0" smtClean="0"/>
              <a:t> est construit ;</a:t>
            </a:r>
            <a:endParaRPr lang="fr-FR" dirty="0"/>
          </a:p>
        </p:txBody>
      </p:sp>
      <p:sp>
        <p:nvSpPr>
          <p:cNvPr id="6" name="Rectangle 5"/>
          <p:cNvSpPr/>
          <p:nvPr/>
        </p:nvSpPr>
        <p:spPr>
          <a:xfrm>
            <a:off x="583808" y="3613666"/>
            <a:ext cx="2342272" cy="369332"/>
          </a:xfrm>
          <a:prstGeom prst="rect">
            <a:avLst/>
          </a:prstGeom>
        </p:spPr>
        <p:txBody>
          <a:bodyPr wrap="square">
            <a:spAutoFit/>
          </a:bodyPr>
          <a:lstStyle/>
          <a:p>
            <a:r>
              <a:rPr lang="fr-FR" b="1" dirty="0" smtClean="0"/>
              <a:t>jeu de test</a:t>
            </a:r>
            <a:endParaRPr lang="fr-FR" b="1" dirty="0"/>
          </a:p>
        </p:txBody>
      </p:sp>
      <p:sp>
        <p:nvSpPr>
          <p:cNvPr id="7" name="Rectangle 6"/>
          <p:cNvSpPr/>
          <p:nvPr/>
        </p:nvSpPr>
        <p:spPr>
          <a:xfrm>
            <a:off x="893299" y="3982998"/>
            <a:ext cx="7111218" cy="1754326"/>
          </a:xfrm>
          <a:prstGeom prst="rect">
            <a:avLst/>
          </a:prstGeom>
        </p:spPr>
        <p:txBody>
          <a:bodyPr wrap="square">
            <a:spAutoFit/>
          </a:bodyPr>
          <a:lstStyle/>
          <a:p>
            <a:r>
              <a:rPr lang="fr-FR" dirty="0" smtClean="0"/>
              <a:t>le jeu d'exemples de test (note </a:t>
            </a:r>
            <a:r>
              <a:rPr lang="fr-FR" dirty="0" err="1" smtClean="0"/>
              <a:t>Xtest</a:t>
            </a:r>
            <a:r>
              <a:rPr lang="fr-FR" dirty="0" smtClean="0"/>
              <a:t>) qui permet d'estimer les erreurs</a:t>
            </a:r>
          </a:p>
          <a:p>
            <a:r>
              <a:rPr lang="fr-FR" dirty="0" smtClean="0"/>
              <a:t>de classification : pour ces exemples, on </a:t>
            </a:r>
            <a:r>
              <a:rPr lang="fr-FR" dirty="0" err="1" smtClean="0"/>
              <a:t>conna^t</a:t>
            </a:r>
            <a:r>
              <a:rPr lang="fr-FR" dirty="0" smtClean="0"/>
              <a:t> leur classe. On les classe</a:t>
            </a:r>
          </a:p>
          <a:p>
            <a:r>
              <a:rPr lang="fr-FR" dirty="0" smtClean="0"/>
              <a:t>avec l'arbre de </a:t>
            </a:r>
            <a:r>
              <a:rPr lang="fr-FR" dirty="0" err="1" smtClean="0"/>
              <a:t>decision</a:t>
            </a:r>
            <a:r>
              <a:rPr lang="fr-FR" dirty="0" smtClean="0"/>
              <a:t> construit avec </a:t>
            </a:r>
            <a:r>
              <a:rPr lang="fr-FR" dirty="0" err="1" smtClean="0"/>
              <a:t>Xapp</a:t>
            </a:r>
            <a:r>
              <a:rPr lang="fr-FR" dirty="0" smtClean="0"/>
              <a:t> puis on regarde s'ils sont</a:t>
            </a:r>
          </a:p>
          <a:p>
            <a:r>
              <a:rPr lang="fr-FR" dirty="0" smtClean="0"/>
              <a:t>classes correctement. Bien entendu, </a:t>
            </a:r>
            <a:r>
              <a:rPr lang="fr-FR" dirty="0" err="1" smtClean="0"/>
              <a:t>idealement</a:t>
            </a:r>
            <a:r>
              <a:rPr lang="fr-FR" dirty="0" smtClean="0"/>
              <a:t>, l'intersection entre jeu</a:t>
            </a:r>
          </a:p>
          <a:p>
            <a:r>
              <a:rPr lang="fr-FR" dirty="0" smtClean="0"/>
              <a:t>d'apprentissage et jeu de test doit ^</a:t>
            </a:r>
            <a:r>
              <a:rPr lang="fr-FR" dirty="0" err="1" smtClean="0"/>
              <a:t>etre</a:t>
            </a:r>
            <a:r>
              <a:rPr lang="fr-FR" dirty="0" smtClean="0"/>
              <a:t> vide. On obtient alors une mesure</a:t>
            </a:r>
          </a:p>
          <a:p>
            <a:r>
              <a:rPr lang="fr-FR" dirty="0" smtClean="0"/>
              <a:t>de l'erreur de test </a:t>
            </a:r>
            <a:r>
              <a:rPr lang="fr-FR" dirty="0" err="1" smtClean="0"/>
              <a:t>Etest</a:t>
            </a:r>
            <a:r>
              <a:rPr lang="fr-FR" dirty="0" smtClean="0"/>
              <a:t>.</a:t>
            </a:r>
            <a:endParaRPr lang="fr-FR" dirty="0"/>
          </a:p>
        </p:txBody>
      </p:sp>
      <p:sp>
        <p:nvSpPr>
          <p:cNvPr id="8" name="Rectangle 7"/>
          <p:cNvSpPr/>
          <p:nvPr/>
        </p:nvSpPr>
        <p:spPr>
          <a:xfrm>
            <a:off x="583808" y="5737324"/>
            <a:ext cx="923651" cy="369332"/>
          </a:xfrm>
          <a:prstGeom prst="rect">
            <a:avLst/>
          </a:prstGeom>
        </p:spPr>
        <p:txBody>
          <a:bodyPr wrap="none">
            <a:spAutoFit/>
          </a:bodyPr>
          <a:lstStyle/>
          <a:p>
            <a:r>
              <a:rPr lang="fr-FR" dirty="0" err="1" smtClean="0"/>
              <a:t>holdout</a:t>
            </a:r>
            <a:endParaRPr lang="fr-FR" dirty="0"/>
          </a:p>
        </p:txBody>
      </p:sp>
      <p:sp>
        <p:nvSpPr>
          <p:cNvPr id="9" name="Rectangle 8"/>
          <p:cNvSpPr/>
          <p:nvPr/>
        </p:nvSpPr>
        <p:spPr>
          <a:xfrm>
            <a:off x="893299" y="6106656"/>
            <a:ext cx="7997483" cy="1200329"/>
          </a:xfrm>
          <a:prstGeom prst="rect">
            <a:avLst/>
          </a:prstGeom>
        </p:spPr>
        <p:txBody>
          <a:bodyPr wrap="square">
            <a:spAutoFit/>
          </a:bodyPr>
          <a:lstStyle/>
          <a:p>
            <a:r>
              <a:rPr lang="fr-FR" dirty="0" smtClean="0"/>
              <a:t>Si l'on ne dispose pas de jeu de test, on utilise le jeu d'apprentissage de</a:t>
            </a:r>
          </a:p>
          <a:p>
            <a:r>
              <a:rPr lang="fr-FR" dirty="0" smtClean="0"/>
              <a:t>la </a:t>
            </a:r>
            <a:r>
              <a:rPr lang="fr-FR" dirty="0" err="1" smtClean="0"/>
              <a:t>maniere</a:t>
            </a:r>
            <a:r>
              <a:rPr lang="fr-FR" dirty="0" smtClean="0"/>
              <a:t> suivante : on le </a:t>
            </a:r>
            <a:r>
              <a:rPr lang="fr-FR" dirty="0" err="1" smtClean="0"/>
              <a:t>decoupe</a:t>
            </a:r>
            <a:r>
              <a:rPr lang="fr-FR" dirty="0" smtClean="0"/>
              <a:t> en deux parties ; l'une constituera le jeu d'apprentissage </a:t>
            </a:r>
            <a:r>
              <a:rPr lang="fr-FR" dirty="0" err="1" smtClean="0"/>
              <a:t>eectif</a:t>
            </a:r>
            <a:r>
              <a:rPr lang="fr-FR" dirty="0" smtClean="0"/>
              <a:t> pour construire l'arbre de </a:t>
            </a:r>
            <a:r>
              <a:rPr lang="fr-FR" dirty="0" err="1" smtClean="0"/>
              <a:t>decision</a:t>
            </a:r>
            <a:r>
              <a:rPr lang="fr-FR" dirty="0" smtClean="0"/>
              <a:t> ; l'autre </a:t>
            </a:r>
            <a:r>
              <a:rPr lang="fr-FR" dirty="0" err="1" smtClean="0"/>
              <a:t>serviva</a:t>
            </a:r>
            <a:r>
              <a:rPr lang="fr-FR" dirty="0" smtClean="0"/>
              <a:t> a l'</a:t>
            </a:r>
            <a:r>
              <a:rPr lang="fr-FR" dirty="0" err="1" smtClean="0"/>
              <a:t>evaluer</a:t>
            </a:r>
            <a:r>
              <a:rPr lang="fr-FR" dirty="0" smtClean="0"/>
              <a:t> (technique de </a:t>
            </a:r>
            <a:r>
              <a:rPr lang="fr-FR" dirty="0" err="1" smtClean="0"/>
              <a:t>holdout</a:t>
            </a:r>
            <a:r>
              <a:rPr lang="fr-FR" dirty="0" smtClean="0"/>
              <a:t>, ou retenue).</a:t>
            </a:r>
            <a:endParaRPr lang="fr-F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69415"/>
            <a:ext cx="7758332" cy="2031325"/>
          </a:xfrm>
          <a:prstGeom prst="rect">
            <a:avLst/>
          </a:prstGeom>
        </p:spPr>
        <p:txBody>
          <a:bodyPr wrap="square">
            <a:spAutoFit/>
          </a:bodyPr>
          <a:lstStyle/>
          <a:p>
            <a:r>
              <a:rPr lang="fr-FR" dirty="0" smtClean="0"/>
              <a:t>Mesures de </a:t>
            </a:r>
            <a:r>
              <a:rPr lang="fr-FR" dirty="0" err="1" smtClean="0"/>
              <a:t>qualite</a:t>
            </a:r>
            <a:r>
              <a:rPr lang="fr-FR" dirty="0" smtClean="0"/>
              <a:t> d'un classeur</a:t>
            </a:r>
          </a:p>
          <a:p>
            <a:r>
              <a:rPr lang="fr-FR" dirty="0" smtClean="0"/>
              <a:t>On </a:t>
            </a:r>
            <a:r>
              <a:rPr lang="fr-FR" dirty="0" err="1" smtClean="0"/>
              <a:t>definit</a:t>
            </a:r>
            <a:r>
              <a:rPr lang="fr-FR" dirty="0" smtClean="0"/>
              <a:t> ici quelques notions simples largement </a:t>
            </a:r>
            <a:r>
              <a:rPr lang="fr-FR" dirty="0" err="1" smtClean="0"/>
              <a:t>utilisees</a:t>
            </a:r>
            <a:r>
              <a:rPr lang="fr-FR" dirty="0" smtClean="0"/>
              <a:t>.</a:t>
            </a:r>
          </a:p>
          <a:p>
            <a:r>
              <a:rPr lang="fr-FR" dirty="0" smtClean="0"/>
              <a:t>On suppose que l'on a construit un classeur (un arbre de </a:t>
            </a:r>
            <a:r>
              <a:rPr lang="fr-FR" dirty="0" err="1" smtClean="0"/>
              <a:t>decision</a:t>
            </a:r>
            <a:r>
              <a:rPr lang="fr-FR" dirty="0" smtClean="0"/>
              <a:t> ou un</a:t>
            </a:r>
          </a:p>
          <a:p>
            <a:r>
              <a:rPr lang="fr-FR" dirty="0" smtClean="0"/>
              <a:t>autre) a partir d'un jeu d'exemples ; ces mesures </a:t>
            </a:r>
            <a:r>
              <a:rPr lang="fr-FR" dirty="0" err="1" smtClean="0"/>
              <a:t>necessitent</a:t>
            </a:r>
            <a:r>
              <a:rPr lang="fr-FR" dirty="0" smtClean="0"/>
              <a:t> un jeu d'exemples</a:t>
            </a:r>
          </a:p>
          <a:p>
            <a:r>
              <a:rPr lang="fr-FR" dirty="0" smtClean="0"/>
              <a:t>qui peut ^</a:t>
            </a:r>
            <a:r>
              <a:rPr lang="fr-FR" dirty="0" err="1" smtClean="0"/>
              <a:t>etre</a:t>
            </a:r>
            <a:r>
              <a:rPr lang="fr-FR" dirty="0" smtClean="0"/>
              <a:t> le jeu d'apprentissage ou un jeu de test.</a:t>
            </a:r>
          </a:p>
          <a:p>
            <a:r>
              <a:rPr lang="fr-FR" dirty="0" smtClean="0"/>
              <a:t>On </a:t>
            </a:r>
            <a:r>
              <a:rPr lang="fr-FR" dirty="0" err="1" smtClean="0"/>
              <a:t>definit</a:t>
            </a:r>
            <a:r>
              <a:rPr lang="fr-FR" dirty="0" smtClean="0"/>
              <a:t> dans le cas de </a:t>
            </a:r>
            <a:r>
              <a:rPr lang="fr-FR" dirty="0" err="1" smtClean="0"/>
              <a:t>classication</a:t>
            </a:r>
            <a:r>
              <a:rPr lang="fr-FR" dirty="0" smtClean="0"/>
              <a:t> binaire, sachant que les </a:t>
            </a:r>
            <a:r>
              <a:rPr lang="fr-FR" dirty="0" err="1" smtClean="0"/>
              <a:t>definitions</a:t>
            </a:r>
            <a:endParaRPr lang="fr-FR" dirty="0" smtClean="0"/>
          </a:p>
          <a:p>
            <a:r>
              <a:rPr lang="fr-FR" dirty="0" smtClean="0"/>
              <a:t>sont </a:t>
            </a:r>
            <a:r>
              <a:rPr lang="fr-FR" dirty="0" err="1" smtClean="0"/>
              <a:t>aisement</a:t>
            </a:r>
            <a:r>
              <a:rPr lang="fr-FR" dirty="0" smtClean="0"/>
              <a:t> extensibles aux autres cas :</a:t>
            </a:r>
            <a:endParaRPr lang="fr-FR" dirty="0"/>
          </a:p>
        </p:txBody>
      </p:sp>
      <p:sp>
        <p:nvSpPr>
          <p:cNvPr id="3" name="Rectangle 2"/>
          <p:cNvSpPr/>
          <p:nvPr/>
        </p:nvSpPr>
        <p:spPr>
          <a:xfrm>
            <a:off x="633046" y="2488759"/>
            <a:ext cx="7582486" cy="2308324"/>
          </a:xfrm>
          <a:prstGeom prst="rect">
            <a:avLst/>
          </a:prstGeom>
        </p:spPr>
        <p:txBody>
          <a:bodyPr wrap="square">
            <a:spAutoFit/>
          </a:bodyPr>
          <a:lstStyle/>
          <a:p>
            <a:r>
              <a:rPr lang="fr-FR" dirty="0" smtClean="0"/>
              <a:t>VP : le nombre de vrais positifs : les exemples de classe</a:t>
            </a:r>
          </a:p>
          <a:p>
            <a:r>
              <a:rPr lang="fr-FR" dirty="0" smtClean="0"/>
              <a:t>positive et dont la classe est </a:t>
            </a:r>
            <a:r>
              <a:rPr lang="fr-FR" dirty="0" err="1" smtClean="0"/>
              <a:t>predite</a:t>
            </a:r>
            <a:r>
              <a:rPr lang="fr-FR" dirty="0" smtClean="0"/>
              <a:t> comme positive ;</a:t>
            </a:r>
          </a:p>
          <a:p>
            <a:r>
              <a:rPr lang="fr-FR" dirty="0" smtClean="0"/>
              <a:t>{ VN : le nombre de vrais </a:t>
            </a:r>
            <a:r>
              <a:rPr lang="fr-FR" dirty="0" err="1" smtClean="0"/>
              <a:t>negatifs</a:t>
            </a:r>
            <a:r>
              <a:rPr lang="fr-FR" dirty="0" smtClean="0"/>
              <a:t> : les exemples de classe </a:t>
            </a:r>
            <a:r>
              <a:rPr lang="fr-FR" dirty="0" err="1" smtClean="0"/>
              <a:t>negative</a:t>
            </a:r>
            <a:r>
              <a:rPr lang="fr-FR" dirty="0" smtClean="0"/>
              <a:t> et dont</a:t>
            </a:r>
          </a:p>
          <a:p>
            <a:r>
              <a:rPr lang="fr-FR" dirty="0" smtClean="0"/>
              <a:t>la classe est </a:t>
            </a:r>
            <a:r>
              <a:rPr lang="fr-FR" dirty="0" err="1" smtClean="0"/>
              <a:t>predite</a:t>
            </a:r>
            <a:r>
              <a:rPr lang="fr-FR" dirty="0" smtClean="0"/>
              <a:t> comme </a:t>
            </a:r>
            <a:r>
              <a:rPr lang="fr-FR" dirty="0" err="1" smtClean="0"/>
              <a:t>negative</a:t>
            </a:r>
            <a:r>
              <a:rPr lang="fr-FR" dirty="0" smtClean="0"/>
              <a:t> ;</a:t>
            </a:r>
          </a:p>
          <a:p>
            <a:r>
              <a:rPr lang="fr-FR" dirty="0" smtClean="0"/>
              <a:t>{ FP : le nombre de faux positifs : les exemples de classe </a:t>
            </a:r>
            <a:r>
              <a:rPr lang="fr-FR" dirty="0" err="1" smtClean="0"/>
              <a:t>negative</a:t>
            </a:r>
            <a:r>
              <a:rPr lang="fr-FR" dirty="0" smtClean="0"/>
              <a:t> et dont</a:t>
            </a:r>
          </a:p>
          <a:p>
            <a:r>
              <a:rPr lang="fr-FR" dirty="0" smtClean="0"/>
              <a:t>la classe est </a:t>
            </a:r>
            <a:r>
              <a:rPr lang="fr-FR" dirty="0" err="1" smtClean="0"/>
              <a:t>predite</a:t>
            </a:r>
            <a:r>
              <a:rPr lang="fr-FR" dirty="0" smtClean="0"/>
              <a:t> comme positive ;</a:t>
            </a:r>
          </a:p>
          <a:p>
            <a:r>
              <a:rPr lang="fr-FR" dirty="0" smtClean="0"/>
              <a:t>{ FN : le nombre de faux </a:t>
            </a:r>
            <a:r>
              <a:rPr lang="fr-FR" dirty="0" err="1" smtClean="0"/>
              <a:t>negatifs</a:t>
            </a:r>
            <a:r>
              <a:rPr lang="fr-FR" dirty="0" smtClean="0"/>
              <a:t> : les exemples de classe positive et dont</a:t>
            </a:r>
          </a:p>
          <a:p>
            <a:r>
              <a:rPr lang="fr-FR" dirty="0" smtClean="0"/>
              <a:t>la classe est </a:t>
            </a:r>
            <a:r>
              <a:rPr lang="fr-FR" dirty="0" err="1" smtClean="0"/>
              <a:t>predite</a:t>
            </a:r>
            <a:r>
              <a:rPr lang="fr-FR" dirty="0" smtClean="0"/>
              <a:t> comme </a:t>
            </a:r>
            <a:r>
              <a:rPr lang="fr-FR" dirty="0" err="1" smtClean="0"/>
              <a:t>negative</a:t>
            </a:r>
            <a:r>
              <a:rPr lang="fr-FR" dirty="0" smtClean="0"/>
              <a:t>.</a:t>
            </a:r>
            <a:endParaRPr lang="fr-FR" dirty="0"/>
          </a:p>
        </p:txBody>
      </p:sp>
      <p:pic>
        <p:nvPicPr>
          <p:cNvPr id="25602" name="Picture 2"/>
          <p:cNvPicPr>
            <a:picLocks noChangeAspect="1" noChangeArrowheads="1"/>
          </p:cNvPicPr>
          <p:nvPr/>
        </p:nvPicPr>
        <p:blipFill>
          <a:blip r:embed="rId2" cstate="print"/>
          <a:srcRect l="35585" t="53770" r="29722" b="20635"/>
          <a:stretch>
            <a:fillRect/>
          </a:stretch>
        </p:blipFill>
        <p:spPr bwMode="auto">
          <a:xfrm>
            <a:off x="2373085" y="4797083"/>
            <a:ext cx="4513943" cy="1872343"/>
          </a:xfrm>
          <a:prstGeom prst="rect">
            <a:avLst/>
          </a:prstGeom>
          <a:noFill/>
          <a:ln w="9525">
            <a:noFill/>
            <a:miter lim="800000"/>
            <a:headEnd/>
            <a:tailEnd/>
          </a:ln>
        </p:spPr>
      </p:pic>
      <p:sp>
        <p:nvSpPr>
          <p:cNvPr id="5" name="ZoneTexte 4"/>
          <p:cNvSpPr txBox="1"/>
          <p:nvPr/>
        </p:nvSpPr>
        <p:spPr>
          <a:xfrm>
            <a:off x="333269" y="5120248"/>
            <a:ext cx="2039816" cy="646331"/>
          </a:xfrm>
          <a:prstGeom prst="rect">
            <a:avLst/>
          </a:prstGeom>
          <a:noFill/>
        </p:spPr>
        <p:txBody>
          <a:bodyPr wrap="square" rtlCol="0">
            <a:spAutoFit/>
          </a:bodyPr>
          <a:lstStyle/>
          <a:p>
            <a:r>
              <a:rPr lang="fr-FR" dirty="0" smtClean="0"/>
              <a:t>Matrice de confusion</a:t>
            </a:r>
            <a:endParaRPr lang="fr-F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srcRect l="29338" t="36905" r="32047" b="28968"/>
          <a:stretch>
            <a:fillRect/>
          </a:stretch>
        </p:blipFill>
        <p:spPr bwMode="auto">
          <a:xfrm>
            <a:off x="455078" y="955263"/>
            <a:ext cx="7816725" cy="3884023"/>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7687" y="657610"/>
            <a:ext cx="2762038" cy="523220"/>
          </a:xfrm>
          <a:prstGeom prst="rect">
            <a:avLst/>
          </a:prstGeom>
        </p:spPr>
        <p:txBody>
          <a:bodyPr wrap="none">
            <a:spAutoFit/>
          </a:bodyPr>
          <a:lstStyle/>
          <a:p>
            <a:r>
              <a:rPr lang="fr-FR" sz="2800" dirty="0" smtClean="0"/>
              <a:t>Validation </a:t>
            </a:r>
            <a:r>
              <a:rPr lang="fr-FR" sz="2800" dirty="0" err="1" smtClean="0"/>
              <a:t>croisee</a:t>
            </a:r>
            <a:endParaRPr lang="fr-FR" sz="2800" dirty="0"/>
          </a:p>
        </p:txBody>
      </p:sp>
      <p:sp>
        <p:nvSpPr>
          <p:cNvPr id="3" name="Rectangle 2"/>
          <p:cNvSpPr/>
          <p:nvPr/>
        </p:nvSpPr>
        <p:spPr>
          <a:xfrm>
            <a:off x="877686" y="1461818"/>
            <a:ext cx="6732935" cy="1754326"/>
          </a:xfrm>
          <a:prstGeom prst="rect">
            <a:avLst/>
          </a:prstGeom>
        </p:spPr>
        <p:txBody>
          <a:bodyPr wrap="square">
            <a:spAutoFit/>
          </a:bodyPr>
          <a:lstStyle/>
          <a:p>
            <a:r>
              <a:rPr lang="fr-FR" dirty="0" smtClean="0"/>
              <a:t>Une </a:t>
            </a:r>
            <a:r>
              <a:rPr lang="fr-FR" dirty="0" err="1" smtClean="0"/>
              <a:t>methode</a:t>
            </a:r>
            <a:r>
              <a:rPr lang="fr-FR" dirty="0" smtClean="0"/>
              <a:t> plus </a:t>
            </a:r>
            <a:r>
              <a:rPr lang="fr-FR" dirty="0" err="1" smtClean="0"/>
              <a:t>sophistiquee</a:t>
            </a:r>
            <a:r>
              <a:rPr lang="fr-FR" dirty="0" smtClean="0"/>
              <a:t> est la  validation </a:t>
            </a:r>
            <a:r>
              <a:rPr lang="fr-FR" dirty="0" err="1" smtClean="0"/>
              <a:t>croisee</a:t>
            </a:r>
            <a:r>
              <a:rPr lang="fr-FR" dirty="0" smtClean="0"/>
              <a:t> . Pour cela, on </a:t>
            </a:r>
            <a:r>
              <a:rPr lang="fr-FR" dirty="0" err="1" smtClean="0"/>
              <a:t>decoupe</a:t>
            </a:r>
            <a:r>
              <a:rPr lang="fr-FR" dirty="0" smtClean="0"/>
              <a:t> l'ensemble des exemples en n sous-ensembles mutuellement disjoints.</a:t>
            </a:r>
          </a:p>
          <a:p>
            <a:r>
              <a:rPr lang="fr-FR" dirty="0" smtClean="0"/>
              <a:t>Il faut prendre garde a ce que chaque classe apparaisse avec la </a:t>
            </a:r>
            <a:r>
              <a:rPr lang="fr-FR" dirty="0" err="1" smtClean="0"/>
              <a:t>m^eme</a:t>
            </a:r>
            <a:r>
              <a:rPr lang="fr-FR" dirty="0" smtClean="0"/>
              <a:t> </a:t>
            </a:r>
            <a:r>
              <a:rPr lang="fr-FR" dirty="0" err="1" smtClean="0"/>
              <a:t>frequence</a:t>
            </a:r>
            <a:r>
              <a:rPr lang="fr-FR" dirty="0" smtClean="0"/>
              <a:t> dans les n sous-ensembles (</a:t>
            </a:r>
            <a:r>
              <a:rPr lang="fr-FR" dirty="0" err="1" smtClean="0"/>
              <a:t>stratication</a:t>
            </a:r>
            <a:r>
              <a:rPr lang="fr-FR" dirty="0" smtClean="0"/>
              <a:t> des </a:t>
            </a:r>
            <a:r>
              <a:rPr lang="fr-FR" dirty="0" err="1" smtClean="0"/>
              <a:t>echantillons</a:t>
            </a:r>
            <a:r>
              <a:rPr lang="fr-FR" dirty="0" smtClean="0"/>
              <a:t>).</a:t>
            </a:r>
            <a:endParaRPr lang="fr-FR" dirty="0"/>
          </a:p>
        </p:txBody>
      </p:sp>
      <p:sp>
        <p:nvSpPr>
          <p:cNvPr id="4" name="Rectangle 3"/>
          <p:cNvSpPr/>
          <p:nvPr/>
        </p:nvSpPr>
        <p:spPr>
          <a:xfrm>
            <a:off x="2481876" y="2875002"/>
            <a:ext cx="2090124" cy="369332"/>
          </a:xfrm>
          <a:prstGeom prst="rect">
            <a:avLst/>
          </a:prstGeom>
        </p:spPr>
        <p:txBody>
          <a:bodyPr wrap="none">
            <a:spAutoFit/>
          </a:bodyPr>
          <a:lstStyle/>
          <a:p>
            <a:r>
              <a:rPr lang="fr-FR" dirty="0" smtClean="0"/>
              <a:t>Si n = 3, cela produit</a:t>
            </a:r>
            <a:endParaRPr lang="fr-FR" dirty="0"/>
          </a:p>
        </p:txBody>
      </p:sp>
      <p:pic>
        <p:nvPicPr>
          <p:cNvPr id="27650" name="Picture 2"/>
          <p:cNvPicPr>
            <a:picLocks noChangeAspect="1" noChangeArrowheads="1"/>
          </p:cNvPicPr>
          <p:nvPr/>
        </p:nvPicPr>
        <p:blipFill>
          <a:blip r:embed="rId2" cstate="print"/>
          <a:srcRect l="30342" t="48214" r="36304" b="27778"/>
          <a:stretch>
            <a:fillRect/>
          </a:stretch>
        </p:blipFill>
        <p:spPr bwMode="auto">
          <a:xfrm>
            <a:off x="1049942" y="3244334"/>
            <a:ext cx="7174139" cy="2903248"/>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0080" y="547418"/>
            <a:ext cx="7336302" cy="1477328"/>
          </a:xfrm>
          <a:prstGeom prst="rect">
            <a:avLst/>
          </a:prstGeom>
        </p:spPr>
        <p:txBody>
          <a:bodyPr wrap="square">
            <a:spAutoFit/>
          </a:bodyPr>
          <a:lstStyle/>
          <a:p>
            <a:r>
              <a:rPr lang="fr-FR" b="1" dirty="0" smtClean="0"/>
              <a:t>Technique du </a:t>
            </a:r>
            <a:r>
              <a:rPr lang="fr-FR" b="1" dirty="0" err="1" smtClean="0"/>
              <a:t>leave</a:t>
            </a:r>
            <a:r>
              <a:rPr lang="fr-FR" b="1" dirty="0" smtClean="0"/>
              <a:t>-one-out</a:t>
            </a:r>
          </a:p>
          <a:p>
            <a:r>
              <a:rPr lang="fr-FR" dirty="0" smtClean="0"/>
              <a:t>Cette technique consiste a effectuer une validation </a:t>
            </a:r>
            <a:r>
              <a:rPr lang="fr-FR" dirty="0" err="1" smtClean="0"/>
              <a:t>croisee</a:t>
            </a:r>
            <a:r>
              <a:rPr lang="fr-FR" dirty="0" smtClean="0"/>
              <a:t> a n = N plis en</a:t>
            </a:r>
          </a:p>
          <a:p>
            <a:r>
              <a:rPr lang="fr-FR" dirty="0" smtClean="0"/>
              <a:t>laissant a chaque fois un seul exemple de </a:t>
            </a:r>
            <a:r>
              <a:rPr lang="fr-FR" dirty="0" err="1" smtClean="0"/>
              <a:t>c^ote</a:t>
            </a:r>
            <a:r>
              <a:rPr lang="fr-FR" dirty="0" smtClean="0"/>
              <a:t> (N est le nombre d'exemples dont on dispose).</a:t>
            </a:r>
          </a:p>
          <a:p>
            <a:r>
              <a:rPr lang="fr-FR" dirty="0" smtClean="0"/>
              <a:t>L'erreur est </a:t>
            </a:r>
            <a:r>
              <a:rPr lang="fr-FR" dirty="0" err="1" smtClean="0"/>
              <a:t>estimee</a:t>
            </a:r>
            <a:r>
              <a:rPr lang="fr-FR" dirty="0" smtClean="0"/>
              <a:t> par la moyenne des N erreurs </a:t>
            </a:r>
            <a:r>
              <a:rPr lang="fr-FR" dirty="0" err="1" smtClean="0"/>
              <a:t>mesurees</a:t>
            </a:r>
            <a:r>
              <a:rPr lang="fr-FR" dirty="0" smtClean="0"/>
              <a:t>.</a:t>
            </a:r>
            <a:endParaRPr lang="fr-F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0079" y="382013"/>
            <a:ext cx="7547317" cy="1200329"/>
          </a:xfrm>
          <a:prstGeom prst="rect">
            <a:avLst/>
          </a:prstGeom>
        </p:spPr>
        <p:txBody>
          <a:bodyPr wrap="square">
            <a:spAutoFit/>
          </a:bodyPr>
          <a:lstStyle/>
          <a:p>
            <a:r>
              <a:rPr lang="fr-FR" b="1" dirty="0" smtClean="0"/>
              <a:t>Confiance dans l'estimation de l'erreur</a:t>
            </a:r>
          </a:p>
          <a:p>
            <a:r>
              <a:rPr lang="fr-FR" dirty="0" smtClean="0"/>
              <a:t>Les recettes que nous venons de </a:t>
            </a:r>
            <a:r>
              <a:rPr lang="fr-FR" dirty="0" err="1" smtClean="0"/>
              <a:t>decrire</a:t>
            </a:r>
            <a:r>
              <a:rPr lang="fr-FR" dirty="0" smtClean="0"/>
              <a:t> permettent de donner une </a:t>
            </a:r>
            <a:r>
              <a:rPr lang="fr-FR" dirty="0" err="1" smtClean="0"/>
              <a:t>idee</a:t>
            </a:r>
            <a:r>
              <a:rPr lang="fr-FR" dirty="0" smtClean="0"/>
              <a:t> de la</a:t>
            </a:r>
          </a:p>
          <a:p>
            <a:r>
              <a:rPr lang="fr-FR" dirty="0" err="1" smtClean="0"/>
              <a:t>probabilite</a:t>
            </a:r>
            <a:r>
              <a:rPr lang="fr-FR" dirty="0" smtClean="0"/>
              <a:t> de mal classer une nouvelle </a:t>
            </a:r>
            <a:r>
              <a:rPr lang="fr-FR" dirty="0" err="1" smtClean="0"/>
              <a:t>donnee</a:t>
            </a:r>
            <a:r>
              <a:rPr lang="fr-FR" dirty="0" smtClean="0"/>
              <a:t>. On </a:t>
            </a:r>
            <a:r>
              <a:rPr lang="fr-FR" dirty="0" err="1" smtClean="0"/>
              <a:t>presente</a:t>
            </a:r>
            <a:r>
              <a:rPr lang="fr-FR" dirty="0" smtClean="0"/>
              <a:t> ici comment C4.5</a:t>
            </a:r>
          </a:p>
          <a:p>
            <a:r>
              <a:rPr lang="fr-FR" dirty="0" err="1" smtClean="0"/>
              <a:t>determine</a:t>
            </a:r>
            <a:r>
              <a:rPr lang="fr-FR" dirty="0" smtClean="0"/>
              <a:t> un intervalle de confiance pour cette estimation.</a:t>
            </a:r>
            <a:endParaRPr lang="fr-FR" dirty="0"/>
          </a:p>
        </p:txBody>
      </p:sp>
      <p:sp>
        <p:nvSpPr>
          <p:cNvPr id="3" name="Rectangle 2"/>
          <p:cNvSpPr/>
          <p:nvPr/>
        </p:nvSpPr>
        <p:spPr>
          <a:xfrm>
            <a:off x="865162" y="1582342"/>
            <a:ext cx="7322233" cy="923330"/>
          </a:xfrm>
          <a:prstGeom prst="rect">
            <a:avLst/>
          </a:prstGeom>
        </p:spPr>
        <p:txBody>
          <a:bodyPr wrap="square">
            <a:spAutoFit/>
          </a:bodyPr>
          <a:lstStyle/>
          <a:p>
            <a:r>
              <a:rPr lang="fr-FR" dirty="0" smtClean="0"/>
              <a:t>Cas ou on utilise un jeu de test </a:t>
            </a:r>
            <a:r>
              <a:rPr lang="fr-FR" dirty="0" err="1" smtClean="0"/>
              <a:t>dierent</a:t>
            </a:r>
            <a:r>
              <a:rPr lang="fr-FR" dirty="0" smtClean="0"/>
              <a:t> du jeu d'apprentissage</a:t>
            </a:r>
          </a:p>
          <a:p>
            <a:r>
              <a:rPr lang="fr-FR" dirty="0" smtClean="0"/>
              <a:t>On suppose pour l'instant que nous disposons d'un jeu d'exemples de test</a:t>
            </a:r>
          </a:p>
          <a:p>
            <a:r>
              <a:rPr lang="fr-FR" dirty="0" smtClean="0"/>
              <a:t>disjoint du jeu d'exemples d'apprentissage.</a:t>
            </a:r>
            <a:endParaRPr lang="fr-F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texte 2"/>
          <p:cNvSpPr>
            <a:spLocks noGrp="1"/>
          </p:cNvSpPr>
          <p:nvPr>
            <p:ph type="body" sz="half" idx="2"/>
          </p:nvPr>
        </p:nvSpPr>
        <p:spPr/>
        <p:txBody>
          <a:bodyPr/>
          <a:lstStyle/>
          <a:p>
            <a:endParaRPr lang="fr-FR"/>
          </a:p>
        </p:txBody>
      </p:sp>
      <p:sp>
        <p:nvSpPr>
          <p:cNvPr id="4" name="Espace réservé du contenu 3"/>
          <p:cNvSpPr>
            <a:spLocks noGrp="1"/>
          </p:cNvSpPr>
          <p:nvPr>
            <p:ph sz="quarter" idx="13"/>
          </p:nvPr>
        </p:nvSpPr>
        <p:spPr/>
        <p:txBody>
          <a:bodyPr>
            <a:normAutofit lnSpcReduction="10000"/>
          </a:bodyPr>
          <a:lstStyle/>
          <a:p>
            <a:pPr>
              <a:buNone/>
            </a:pPr>
            <a:r>
              <a:rPr lang="fr-FR" b="1" dirty="0"/>
              <a:t>Construction d'un arbre de décision</a:t>
            </a:r>
          </a:p>
          <a:p>
            <a:r>
              <a:rPr lang="fr-FR" dirty="0" smtClean="0"/>
              <a:t>Comment </a:t>
            </a:r>
            <a:r>
              <a:rPr lang="fr-FR" dirty="0"/>
              <a:t>choisir, parmi l’ensemble des variables disponibles, la variable de segmentation d’un sommet ?</a:t>
            </a:r>
          </a:p>
          <a:p>
            <a:r>
              <a:rPr lang="fr-FR" dirty="0"/>
              <a:t>Lorsque la variable est continue, c’est le cas de la variable </a:t>
            </a:r>
            <a:r>
              <a:rPr lang="fr-FR" dirty="0" smtClean="0"/>
              <a:t>Age, </a:t>
            </a:r>
            <a:r>
              <a:rPr lang="fr-FR" dirty="0"/>
              <a:t>comment déterminer le seuil de coupure lors de la segmentation (la valeur </a:t>
            </a:r>
            <a:r>
              <a:rPr lang="fr-FR" dirty="0" smtClean="0"/>
              <a:t>48.5 </a:t>
            </a:r>
            <a:r>
              <a:rPr lang="fr-FR" dirty="0"/>
              <a:t>dans l’arbre de décision ci-dessus) ?</a:t>
            </a:r>
          </a:p>
          <a:p>
            <a:r>
              <a:rPr lang="fr-FR" dirty="0"/>
              <a:t>Comment déterminer la bonne taille de l’arbre ? Est-il souhaitable de produire absolument des feuilles pures selon la variable à prédire, même si le groupe correspondant correspond à une fraction très faible des observations ?</a:t>
            </a:r>
          </a:p>
          <a:p>
            <a:r>
              <a:rPr lang="fr-FR" dirty="0"/>
              <a:t>Enfin, comment affecter la valeur de la variable à prédire dans les feuilles ? Lorsque le groupe est pur la réponse est évidente, dans le cas contraire, </a:t>
            </a:r>
            <a:r>
              <a:rPr lang="fr-FR" dirty="0" smtClean="0"/>
              <a:t>il </a:t>
            </a:r>
            <a:r>
              <a:rPr lang="fr-FR" dirty="0"/>
              <a:t>nous faut adopter une stratégie.</a:t>
            </a:r>
          </a:p>
          <a:p>
            <a:endParaRPr lang="fr-FR" dirty="0"/>
          </a:p>
        </p:txBody>
      </p:sp>
    </p:spTree>
    <p:extLst>
      <p:ext uri="{BB962C8B-B14F-4D97-AF65-F5344CB8AC3E}">
        <p14:creationId xmlns="" xmlns:p14="http://schemas.microsoft.com/office/powerpoint/2010/main" val="29982521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Lorsque la variable cible est continue, nous nous situons dans le cadre de la régression (la méthode la plus populaire dans ce cadre est la </a:t>
            </a:r>
            <a:r>
              <a:rPr lang="fr-FR" u="sng" dirty="0">
                <a:hlinkClick r:id="rId2"/>
              </a:rPr>
              <a:t>Régression linéaire). Le même schéma d’exploration peut être appliqué, sauf qu’au lieu d’optimiser le taux d’erreur, nous optimisons l’erreur quadratique, et le critère de segmentation devient la décomposition de la variance : nous choisissons la variable qui maximise la variance inter-classes. On parle dans ce cas d’arbres de régression, la méthode CART, dans sa version RT (Regression Tree) est la plus connue.</a:t>
            </a:r>
            <a:endParaRPr lang="fr-FR" dirty="0"/>
          </a:p>
        </p:txBody>
      </p:sp>
    </p:spTree>
    <p:extLst>
      <p:ext uri="{BB962C8B-B14F-4D97-AF65-F5344CB8AC3E}">
        <p14:creationId xmlns="" xmlns:p14="http://schemas.microsoft.com/office/powerpoint/2010/main" val="27679184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0231" y="958722"/>
            <a:ext cx="7350332" cy="4893647"/>
          </a:xfrm>
          <a:prstGeom prst="rect">
            <a:avLst/>
          </a:prstGeom>
        </p:spPr>
        <p:txBody>
          <a:bodyPr wrap="square">
            <a:spAutoFit/>
          </a:bodyPr>
          <a:lstStyle/>
          <a:p>
            <a:r>
              <a:rPr lang="fr-FR" sz="2400" dirty="0" smtClean="0"/>
              <a:t>Pour </a:t>
            </a:r>
            <a:r>
              <a:rPr lang="fr-FR" sz="2400" dirty="0"/>
              <a:t>choisir la variable de segmentation sur un sommet, l’algorithme </a:t>
            </a:r>
            <a:r>
              <a:rPr lang="fr-FR" sz="2400" dirty="0" smtClean="0"/>
              <a:t>teste </a:t>
            </a:r>
            <a:r>
              <a:rPr lang="fr-FR" sz="2400" dirty="0"/>
              <a:t>toutes les variables potentielles et choisit celle qui maximise un critère donné. Il faut donc que </a:t>
            </a:r>
            <a:r>
              <a:rPr lang="fr-FR" sz="2400" dirty="0">
                <a:solidFill>
                  <a:srgbClr val="FF0000"/>
                </a:solidFill>
              </a:rPr>
              <a:t>le critère utilisé caractérise la pureté (ou le gain en pureté)</a:t>
            </a:r>
            <a:r>
              <a:rPr lang="fr-FR" sz="2400" dirty="0"/>
              <a:t> lors du passage du sommet à segmenter vers les feuilles produites par la segmentation. </a:t>
            </a:r>
            <a:endParaRPr lang="fr-FR" sz="2400" dirty="0" smtClean="0"/>
          </a:p>
          <a:p>
            <a:endParaRPr lang="fr-FR" sz="2400" dirty="0" smtClean="0"/>
          </a:p>
          <a:p>
            <a:r>
              <a:rPr lang="fr-FR" sz="2400" dirty="0" smtClean="0"/>
              <a:t>Il </a:t>
            </a:r>
            <a:r>
              <a:rPr lang="fr-FR" sz="2400" dirty="0"/>
              <a:t>existe un grand nombre de critères informationnels ou statistiques, les plus utilisés </a:t>
            </a:r>
            <a:r>
              <a:rPr lang="fr-FR" sz="2400" dirty="0" smtClean="0"/>
              <a:t>sont :</a:t>
            </a:r>
          </a:p>
          <a:p>
            <a:r>
              <a:rPr lang="fr-FR" sz="2400" dirty="0" smtClean="0"/>
              <a:t>-  </a:t>
            </a:r>
            <a:r>
              <a:rPr lang="fr-FR" sz="2400" u="sng" dirty="0">
                <a:hlinkClick r:id="rId2"/>
              </a:rPr>
              <a:t>l’entropie de Shannon et le </a:t>
            </a:r>
            <a:r>
              <a:rPr lang="fr-FR" sz="2400" u="sng" dirty="0">
                <a:hlinkClick r:id="rId3"/>
              </a:rPr>
              <a:t>coefficient de Gini et leurs variantes.</a:t>
            </a:r>
          </a:p>
          <a:p>
            <a:r>
              <a:rPr lang="fr-FR" sz="2400" dirty="0" smtClean="0"/>
              <a:t>- </a:t>
            </a:r>
            <a:r>
              <a:rPr lang="fr-FR" sz="2400" u="sng" dirty="0" smtClean="0">
                <a:hlinkClick r:id="rId3"/>
              </a:rPr>
              <a:t>le lien du KHI-2 et ses dérivés. I</a:t>
            </a:r>
            <a:r>
              <a:rPr lang="fr-FR" sz="2400" u="sng" dirty="0" smtClean="0">
                <a:hlinkClick r:id="rId2"/>
              </a:rPr>
              <a:t>l permet de </a:t>
            </a:r>
            <a:r>
              <a:rPr lang="fr-FR" sz="2400" dirty="0" smtClean="0">
                <a:hlinkClick r:id="rId3"/>
              </a:rPr>
              <a:t>mesurer </a:t>
            </a:r>
            <a:r>
              <a:rPr lang="fr-FR" sz="2400" dirty="0">
                <a:hlinkClick r:id="rId3"/>
              </a:rPr>
              <a:t>le lien </a:t>
            </a:r>
            <a:r>
              <a:rPr lang="fr-FR" sz="2400" dirty="0" smtClean="0">
                <a:hlinkClick r:id="rId3"/>
              </a:rPr>
              <a:t>entre </a:t>
            </a:r>
            <a:r>
              <a:rPr lang="fr-FR" sz="2400" dirty="0">
                <a:hlinkClick r:id="rId3"/>
              </a:rPr>
              <a:t>la variable candidate et la variable à prédire.</a:t>
            </a:r>
            <a:r>
              <a:rPr lang="fr-FR" sz="2400" dirty="0"/>
              <a:t> </a:t>
            </a:r>
            <a:endParaRPr lang="fr-FR" sz="2400" u="sng" dirty="0">
              <a:hlinkClick r:id="rId3"/>
            </a:endParaRPr>
          </a:p>
        </p:txBody>
      </p:sp>
      <p:sp>
        <p:nvSpPr>
          <p:cNvPr id="3" name="Rectangle 2"/>
          <p:cNvSpPr/>
          <p:nvPr/>
        </p:nvSpPr>
        <p:spPr>
          <a:xfrm>
            <a:off x="270231" y="263714"/>
            <a:ext cx="4811061" cy="646331"/>
          </a:xfrm>
          <a:prstGeom prst="rect">
            <a:avLst/>
          </a:prstGeom>
        </p:spPr>
        <p:txBody>
          <a:bodyPr wrap="none">
            <a:spAutoFit/>
          </a:bodyPr>
          <a:lstStyle/>
          <a:p>
            <a:r>
              <a:rPr lang="fr-FR" sz="3600" b="1" dirty="0" smtClean="0"/>
              <a:t>Critère de segmentation</a:t>
            </a:r>
            <a:endParaRPr lang="fr-FR" sz="3600" b="1" dirty="0"/>
          </a:p>
        </p:txBody>
      </p:sp>
    </p:spTree>
    <p:extLst>
      <p:ext uri="{BB962C8B-B14F-4D97-AF65-F5344CB8AC3E}">
        <p14:creationId xmlns="" xmlns:p14="http://schemas.microsoft.com/office/powerpoint/2010/main" val="13492224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dirty="0" smtClean="0"/>
              <a:t>Choix de la variable de segmentation – Lien du Khi2 (Algorithme CHAID)</a:t>
            </a:r>
            <a:endParaRPr lang="fr-FR" sz="3600" dirty="0"/>
          </a:p>
        </p:txBody>
      </p:sp>
      <p:pic>
        <p:nvPicPr>
          <p:cNvPr id="4" name="Espace réservé du contenu 3" descr="Capture d’écran 2014-05-06 à 07.01.30.png"/>
          <p:cNvPicPr>
            <a:picLocks noGrp="1" noChangeAspect="1"/>
          </p:cNvPicPr>
          <p:nvPr>
            <p:ph idx="1"/>
          </p:nvPr>
        </p:nvPicPr>
        <p:blipFill rotWithShape="1">
          <a:blip r:embed="rId2" cstate="print">
            <a:extLst>
              <a:ext uri="{28A0092B-C50C-407E-A947-70E740481C1C}">
                <a14:useLocalDpi xmlns="" xmlns:a14="http://schemas.microsoft.com/office/drawing/2010/main" val="0"/>
              </a:ext>
            </a:extLst>
          </a:blip>
          <a:srcRect l="12594" t="28225" r="14258" b="8945"/>
          <a:stretch/>
        </p:blipFill>
        <p:spPr>
          <a:xfrm>
            <a:off x="0" y="2011680"/>
            <a:ext cx="8306768" cy="4459458"/>
          </a:xfrm>
        </p:spPr>
      </p:pic>
      <p:pic>
        <p:nvPicPr>
          <p:cNvPr id="5" name="Espace réservé du contenu 3" descr="Capture d’écran 2014-05-06 à 07.00.25.png"/>
          <p:cNvPicPr>
            <a:picLocks noChangeAspect="1"/>
          </p:cNvPicPr>
          <p:nvPr/>
        </p:nvPicPr>
        <p:blipFill rotWithShape="1">
          <a:blip r:embed="rId3" cstate="print">
            <a:extLst>
              <a:ext uri="{28A0092B-C50C-407E-A947-70E740481C1C}">
                <a14:useLocalDpi xmlns="" xmlns:a14="http://schemas.microsoft.com/office/drawing/2010/main" val="0"/>
              </a:ext>
            </a:extLst>
          </a:blip>
          <a:srcRect l="7667" t="19861" r="56848" b="35274"/>
          <a:stretch/>
        </p:blipFill>
        <p:spPr>
          <a:xfrm>
            <a:off x="9144000" y="0"/>
            <a:ext cx="1977041" cy="5998464"/>
          </a:xfrm>
          <a:prstGeom prst="rect">
            <a:avLst/>
          </a:prstGeom>
        </p:spPr>
      </p:pic>
      <p:pic>
        <p:nvPicPr>
          <p:cNvPr id="6" name="Picture 3"/>
          <p:cNvPicPr>
            <a:picLocks noChangeAspect="1" noChangeArrowheads="1"/>
          </p:cNvPicPr>
          <p:nvPr/>
        </p:nvPicPr>
        <p:blipFill>
          <a:blip r:embed="rId4" cstate="print"/>
          <a:srcRect/>
          <a:stretch>
            <a:fillRect/>
          </a:stretch>
        </p:blipFill>
        <p:spPr bwMode="auto">
          <a:xfrm>
            <a:off x="5413247" y="4009293"/>
            <a:ext cx="2267713" cy="1147924"/>
          </a:xfrm>
          <a:prstGeom prst="rect">
            <a:avLst/>
          </a:prstGeom>
          <a:noFill/>
          <a:ln w="9525">
            <a:noFill/>
            <a:miter lim="800000"/>
            <a:headEnd/>
            <a:tailEnd/>
          </a:ln>
          <a:effectLst/>
        </p:spPr>
      </p:pic>
      <p:sp>
        <p:nvSpPr>
          <p:cNvPr id="7" name="Rectangle 6"/>
          <p:cNvSpPr/>
          <p:nvPr/>
        </p:nvSpPr>
        <p:spPr>
          <a:xfrm>
            <a:off x="3980556" y="6286472"/>
            <a:ext cx="1182888" cy="369332"/>
          </a:xfrm>
          <a:prstGeom prst="rect">
            <a:avLst/>
          </a:prstGeom>
        </p:spPr>
        <p:txBody>
          <a:bodyPr wrap="none">
            <a:spAutoFit/>
          </a:bodyPr>
          <a:lstStyle/>
          <a:p>
            <a:r>
              <a:rPr lang="fr-FR" i="1" dirty="0" err="1" smtClean="0"/>
              <a:t>Tschuprow</a:t>
            </a:r>
            <a:endParaRPr lang="fr-FR" dirty="0"/>
          </a:p>
        </p:txBody>
      </p:sp>
    </p:spTree>
    <p:extLst>
      <p:ext uri="{BB962C8B-B14F-4D97-AF65-F5344CB8AC3E}">
        <p14:creationId xmlns="" xmlns:p14="http://schemas.microsoft.com/office/powerpoint/2010/main" val="36400103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13"/>
          <p:cNvGraphicFramePr>
            <a:graphicFrameLocks/>
          </p:cNvGraphicFramePr>
          <p:nvPr/>
        </p:nvGraphicFramePr>
        <p:xfrm>
          <a:off x="5547898" y="449311"/>
          <a:ext cx="1692275" cy="792163"/>
        </p:xfrm>
        <a:graphic>
          <a:graphicData uri="http://schemas.openxmlformats.org/presentationml/2006/ole">
            <p:oleObj spid="_x0000_s1026" name="Equation" r:id="rId3" imgW="863280" imgH="419040" progId="Equation.3">
              <p:embed/>
            </p:oleObj>
          </a:graphicData>
        </a:graphic>
      </p:graphicFrame>
      <p:graphicFrame>
        <p:nvGraphicFramePr>
          <p:cNvPr id="1027" name="Object 4"/>
          <p:cNvGraphicFramePr>
            <a:graphicFrameLocks/>
          </p:cNvGraphicFramePr>
          <p:nvPr/>
        </p:nvGraphicFramePr>
        <p:xfrm>
          <a:off x="269679" y="30211"/>
          <a:ext cx="4518025" cy="1211263"/>
        </p:xfrm>
        <a:graphic>
          <a:graphicData uri="http://schemas.openxmlformats.org/presentationml/2006/ole">
            <p:oleObj spid="_x0000_s1027" name="Document" r:id="rId4" imgW="2745691" imgH="1642721" progId="Word.Document.8">
              <p:embed/>
            </p:oleObj>
          </a:graphicData>
        </a:graphic>
      </p:graphicFrame>
      <p:graphicFrame>
        <p:nvGraphicFramePr>
          <p:cNvPr id="8" name="Tableau 7"/>
          <p:cNvGraphicFramePr>
            <a:graphicFrameLocks noGrp="1"/>
          </p:cNvGraphicFramePr>
          <p:nvPr/>
        </p:nvGraphicFramePr>
        <p:xfrm>
          <a:off x="269679" y="2377440"/>
          <a:ext cx="4178104" cy="2011680"/>
        </p:xfrm>
        <a:graphic>
          <a:graphicData uri="http://schemas.openxmlformats.org/drawingml/2006/table">
            <a:tbl>
              <a:tblPr firstRow="1" bandRow="1">
                <a:tableStyleId>{5C22544A-7EE6-4342-B048-85BDC9FD1C3A}</a:tableStyleId>
              </a:tblPr>
              <a:tblGrid>
                <a:gridCol w="739203"/>
                <a:gridCol w="1012387"/>
                <a:gridCol w="1050953"/>
                <a:gridCol w="1375561"/>
              </a:tblGrid>
              <a:tr h="316893">
                <a:tc>
                  <a:txBody>
                    <a:bodyPr/>
                    <a:lstStyle/>
                    <a:p>
                      <a:endParaRPr lang="fr-FR" dirty="0"/>
                    </a:p>
                  </a:txBody>
                  <a:tcPr/>
                </a:tc>
                <a:tc>
                  <a:txBody>
                    <a:bodyPr/>
                    <a:lstStyle/>
                    <a:p>
                      <a:r>
                        <a:rPr lang="fr-FR" dirty="0" smtClean="0"/>
                        <a:t>Inanimé Oui </a:t>
                      </a:r>
                      <a:endParaRPr lang="fr-FR" dirty="0"/>
                    </a:p>
                  </a:txBody>
                  <a:tcPr/>
                </a:tc>
                <a:tc>
                  <a:txBody>
                    <a:bodyPr/>
                    <a:lstStyle/>
                    <a:p>
                      <a:r>
                        <a:rPr lang="fr-FR" dirty="0" smtClean="0"/>
                        <a:t>Inanimé Non</a:t>
                      </a:r>
                      <a:endParaRPr lang="fr-FR" dirty="0"/>
                    </a:p>
                  </a:txBody>
                  <a:tcPr/>
                </a:tc>
                <a:tc>
                  <a:txBody>
                    <a:bodyPr/>
                    <a:lstStyle/>
                    <a:p>
                      <a:r>
                        <a:rPr lang="fr-FR" dirty="0" smtClean="0"/>
                        <a:t>Total  Ti</a:t>
                      </a:r>
                      <a:endParaRPr lang="fr-FR" dirty="0"/>
                    </a:p>
                  </a:txBody>
                  <a:tcPr/>
                </a:tc>
              </a:tr>
              <a:tr h="316893">
                <a:tc>
                  <a:txBody>
                    <a:bodyPr/>
                    <a:lstStyle/>
                    <a:p>
                      <a:r>
                        <a:rPr lang="fr-FR" dirty="0" smtClean="0"/>
                        <a:t>Oui</a:t>
                      </a:r>
                      <a:endParaRPr lang="fr-FR" dirty="0"/>
                    </a:p>
                  </a:txBody>
                  <a:tcPr/>
                </a:tc>
                <a:tc>
                  <a:txBody>
                    <a:bodyPr/>
                    <a:lstStyle/>
                    <a:p>
                      <a:r>
                        <a:rPr lang="fr-FR" dirty="0" smtClean="0"/>
                        <a:t>3</a:t>
                      </a:r>
                      <a:endParaRPr lang="fr-FR" dirty="0"/>
                    </a:p>
                  </a:txBody>
                  <a:tcPr/>
                </a:tc>
                <a:tc>
                  <a:txBody>
                    <a:bodyPr/>
                    <a:lstStyle/>
                    <a:p>
                      <a:r>
                        <a:rPr lang="fr-FR" dirty="0" smtClean="0"/>
                        <a:t>2</a:t>
                      </a:r>
                      <a:endParaRPr lang="fr-FR" dirty="0"/>
                    </a:p>
                  </a:txBody>
                  <a:tcPr/>
                </a:tc>
                <a:tc>
                  <a:txBody>
                    <a:bodyPr/>
                    <a:lstStyle/>
                    <a:p>
                      <a:r>
                        <a:rPr lang="fr-FR" dirty="0" smtClean="0"/>
                        <a:t>5</a:t>
                      </a:r>
                      <a:endParaRPr lang="fr-FR" dirty="0"/>
                    </a:p>
                  </a:txBody>
                  <a:tcPr/>
                </a:tc>
              </a:tr>
              <a:tr h="316893">
                <a:tc>
                  <a:txBody>
                    <a:bodyPr/>
                    <a:lstStyle/>
                    <a:p>
                      <a:r>
                        <a:rPr lang="fr-FR" dirty="0" smtClean="0"/>
                        <a:t>Non</a:t>
                      </a:r>
                      <a:endParaRPr lang="fr-FR" dirty="0"/>
                    </a:p>
                  </a:txBody>
                  <a:tcPr/>
                </a:tc>
                <a:tc>
                  <a:txBody>
                    <a:bodyPr/>
                    <a:lstStyle/>
                    <a:p>
                      <a:r>
                        <a:rPr lang="fr-FR" dirty="0" smtClean="0"/>
                        <a:t>1</a:t>
                      </a:r>
                      <a:endParaRPr lang="fr-FR" dirty="0"/>
                    </a:p>
                  </a:txBody>
                  <a:tcPr/>
                </a:tc>
                <a:tc>
                  <a:txBody>
                    <a:bodyPr/>
                    <a:lstStyle/>
                    <a:p>
                      <a:r>
                        <a:rPr lang="fr-FR" dirty="0" smtClean="0"/>
                        <a:t>4</a:t>
                      </a:r>
                      <a:endParaRPr lang="fr-FR" dirty="0"/>
                    </a:p>
                  </a:txBody>
                  <a:tcPr/>
                </a:tc>
                <a:tc>
                  <a:txBody>
                    <a:bodyPr/>
                    <a:lstStyle/>
                    <a:p>
                      <a:r>
                        <a:rPr lang="fr-FR" dirty="0" smtClean="0"/>
                        <a:t>5</a:t>
                      </a:r>
                      <a:endParaRPr lang="fr-FR" dirty="0"/>
                    </a:p>
                  </a:txBody>
                  <a:tcPr/>
                </a:tc>
              </a:tr>
              <a:tr h="554563">
                <a:tc>
                  <a:txBody>
                    <a:bodyPr/>
                    <a:lstStyle/>
                    <a:p>
                      <a:r>
                        <a:rPr lang="fr-FR" dirty="0" smtClean="0"/>
                        <a:t>Total </a:t>
                      </a:r>
                      <a:r>
                        <a:rPr lang="fr-FR" dirty="0" err="1" smtClean="0"/>
                        <a:t>Tj</a:t>
                      </a:r>
                      <a:endParaRPr lang="fr-FR" dirty="0"/>
                    </a:p>
                  </a:txBody>
                  <a:tcPr/>
                </a:tc>
                <a:tc>
                  <a:txBody>
                    <a:bodyPr/>
                    <a:lstStyle/>
                    <a:p>
                      <a:r>
                        <a:rPr lang="fr-FR" dirty="0" smtClean="0"/>
                        <a:t>4</a:t>
                      </a:r>
                      <a:endParaRPr lang="fr-FR" dirty="0"/>
                    </a:p>
                  </a:txBody>
                  <a:tcPr/>
                </a:tc>
                <a:tc>
                  <a:txBody>
                    <a:bodyPr/>
                    <a:lstStyle/>
                    <a:p>
                      <a:r>
                        <a:rPr lang="fr-FR" dirty="0" smtClean="0"/>
                        <a:t>6</a:t>
                      </a:r>
                      <a:endParaRPr lang="fr-FR" dirty="0"/>
                    </a:p>
                  </a:txBody>
                  <a:tcPr/>
                </a:tc>
                <a:tc>
                  <a:txBody>
                    <a:bodyPr/>
                    <a:lstStyle/>
                    <a:p>
                      <a:r>
                        <a:rPr lang="fr-FR" dirty="0" smtClean="0"/>
                        <a:t>10</a:t>
                      </a:r>
                      <a:endParaRPr lang="fr-FR" dirty="0"/>
                    </a:p>
                  </a:txBody>
                  <a:tcPr/>
                </a:tc>
              </a:tr>
            </a:tbl>
          </a:graphicData>
        </a:graphic>
      </p:graphicFrame>
      <p:graphicFrame>
        <p:nvGraphicFramePr>
          <p:cNvPr id="9" name="Tableau 8"/>
          <p:cNvGraphicFramePr>
            <a:graphicFrameLocks noGrp="1"/>
          </p:cNvGraphicFramePr>
          <p:nvPr/>
        </p:nvGraphicFramePr>
        <p:xfrm>
          <a:off x="4940104" y="2813538"/>
          <a:ext cx="3062068" cy="1097280"/>
        </p:xfrm>
        <a:graphic>
          <a:graphicData uri="http://schemas.openxmlformats.org/drawingml/2006/table">
            <a:tbl>
              <a:tblPr firstRow="1" bandRow="1">
                <a:tableStyleId>{5C22544A-7EE6-4342-B048-85BDC9FD1C3A}</a:tableStyleId>
              </a:tblPr>
              <a:tblGrid>
                <a:gridCol w="807656"/>
                <a:gridCol w="1106137"/>
                <a:gridCol w="1148275"/>
              </a:tblGrid>
              <a:tr h="264054">
                <a:tc>
                  <a:txBody>
                    <a:bodyPr/>
                    <a:lstStyle/>
                    <a:p>
                      <a:r>
                        <a:rPr lang="fr-FR" dirty="0" err="1" smtClean="0"/>
                        <a:t>Tij</a:t>
                      </a:r>
                      <a:endParaRPr lang="fr-FR" dirty="0"/>
                    </a:p>
                  </a:txBody>
                  <a:tcPr/>
                </a:tc>
                <a:tc>
                  <a:txBody>
                    <a:bodyPr/>
                    <a:lstStyle/>
                    <a:p>
                      <a:r>
                        <a:rPr lang="fr-FR" dirty="0" smtClean="0"/>
                        <a:t>Oui</a:t>
                      </a:r>
                      <a:endParaRPr lang="fr-FR" dirty="0"/>
                    </a:p>
                  </a:txBody>
                  <a:tcPr/>
                </a:tc>
                <a:tc>
                  <a:txBody>
                    <a:bodyPr/>
                    <a:lstStyle/>
                    <a:p>
                      <a:r>
                        <a:rPr lang="fr-FR" dirty="0" smtClean="0"/>
                        <a:t>non</a:t>
                      </a:r>
                      <a:endParaRPr lang="fr-FR" dirty="0"/>
                    </a:p>
                  </a:txBody>
                  <a:tcPr/>
                </a:tc>
              </a:tr>
              <a:tr h="264054">
                <a:tc>
                  <a:txBody>
                    <a:bodyPr/>
                    <a:lstStyle/>
                    <a:p>
                      <a:r>
                        <a:rPr lang="fr-FR" dirty="0" smtClean="0"/>
                        <a:t>Oui</a:t>
                      </a:r>
                      <a:endParaRPr lang="fr-FR" dirty="0"/>
                    </a:p>
                  </a:txBody>
                  <a:tcPr/>
                </a:tc>
                <a:tc>
                  <a:txBody>
                    <a:bodyPr/>
                    <a:lstStyle/>
                    <a:p>
                      <a:r>
                        <a:rPr lang="fr-FR" dirty="0" smtClean="0"/>
                        <a:t>2</a:t>
                      </a:r>
                      <a:endParaRPr lang="fr-FR" dirty="0"/>
                    </a:p>
                  </a:txBody>
                  <a:tcPr/>
                </a:tc>
                <a:tc>
                  <a:txBody>
                    <a:bodyPr/>
                    <a:lstStyle/>
                    <a:p>
                      <a:r>
                        <a:rPr lang="fr-FR" dirty="0" smtClean="0"/>
                        <a:t>3</a:t>
                      </a:r>
                      <a:endParaRPr lang="fr-FR" dirty="0"/>
                    </a:p>
                  </a:txBody>
                  <a:tcPr/>
                </a:tc>
              </a:tr>
              <a:tr h="264054">
                <a:tc>
                  <a:txBody>
                    <a:bodyPr/>
                    <a:lstStyle/>
                    <a:p>
                      <a:r>
                        <a:rPr lang="fr-FR" dirty="0" smtClean="0"/>
                        <a:t>Non</a:t>
                      </a:r>
                      <a:endParaRPr lang="fr-FR" dirty="0"/>
                    </a:p>
                  </a:txBody>
                  <a:tcPr/>
                </a:tc>
                <a:tc>
                  <a:txBody>
                    <a:bodyPr/>
                    <a:lstStyle/>
                    <a:p>
                      <a:r>
                        <a:rPr lang="fr-FR" dirty="0" smtClean="0"/>
                        <a:t>2</a:t>
                      </a:r>
                      <a:endParaRPr lang="fr-FR" dirty="0"/>
                    </a:p>
                  </a:txBody>
                  <a:tcPr/>
                </a:tc>
                <a:tc>
                  <a:txBody>
                    <a:bodyPr/>
                    <a:lstStyle/>
                    <a:p>
                      <a:r>
                        <a:rPr lang="fr-FR" dirty="0" smtClean="0"/>
                        <a:t>3</a:t>
                      </a:r>
                      <a:endParaRPr lang="fr-FR" dirty="0"/>
                    </a:p>
                  </a:txBody>
                  <a:tcPr/>
                </a:tc>
              </a:tr>
            </a:tbl>
          </a:graphicData>
        </a:graphic>
      </p:graphicFrame>
      <p:sp>
        <p:nvSpPr>
          <p:cNvPr id="10" name="ZoneTexte 9"/>
          <p:cNvSpPr txBox="1"/>
          <p:nvPr/>
        </p:nvSpPr>
        <p:spPr>
          <a:xfrm>
            <a:off x="4940104" y="4389120"/>
            <a:ext cx="3062068" cy="369332"/>
          </a:xfrm>
          <a:prstGeom prst="rect">
            <a:avLst/>
          </a:prstGeom>
          <a:noFill/>
        </p:spPr>
        <p:txBody>
          <a:bodyPr wrap="square" rtlCol="0">
            <a:spAutoFit/>
          </a:bodyPr>
          <a:lstStyle/>
          <a:p>
            <a:r>
              <a:rPr lang="fr-FR" dirty="0" smtClean="0"/>
              <a:t>Khi2=0,5+1/3+0,5+1/3</a:t>
            </a:r>
            <a:endParaRPr lang="fr-F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6098" y="1408898"/>
            <a:ext cx="7680959" cy="2677656"/>
          </a:xfrm>
          <a:prstGeom prst="rect">
            <a:avLst/>
          </a:prstGeom>
        </p:spPr>
        <p:txBody>
          <a:bodyPr wrap="square">
            <a:spAutoFit/>
          </a:bodyPr>
          <a:lstStyle/>
          <a:p>
            <a:r>
              <a:rPr lang="fr-FR" sz="2800" dirty="0" smtClean="0"/>
              <a:t>trier </a:t>
            </a:r>
            <a:r>
              <a:rPr lang="fr-FR" sz="2800" dirty="0"/>
              <a:t>les données selon la variable à traiter, tester tous les points de coupure possibles situés entre deux points successifs et évaluer la valeur du critère dans chaque cas. Le point de coupure optimal correspond tout simplement à celui qui maximise le critère de segmentation.</a:t>
            </a:r>
          </a:p>
        </p:txBody>
      </p:sp>
      <p:sp>
        <p:nvSpPr>
          <p:cNvPr id="3" name="Rectangle 2"/>
          <p:cNvSpPr/>
          <p:nvPr/>
        </p:nvSpPr>
        <p:spPr>
          <a:xfrm>
            <a:off x="736777" y="196948"/>
            <a:ext cx="6857070" cy="646331"/>
          </a:xfrm>
          <a:prstGeom prst="rect">
            <a:avLst/>
          </a:prstGeom>
        </p:spPr>
        <p:txBody>
          <a:bodyPr wrap="none">
            <a:spAutoFit/>
          </a:bodyPr>
          <a:lstStyle/>
          <a:p>
            <a:r>
              <a:rPr lang="fr-FR" sz="3600" b="1" dirty="0" smtClean="0"/>
              <a:t>Traitement des variables continues</a:t>
            </a:r>
            <a:endParaRPr lang="fr-FR" sz="3600" b="1" dirty="0"/>
          </a:p>
        </p:txBody>
      </p:sp>
    </p:spTree>
    <p:extLst>
      <p:ext uri="{BB962C8B-B14F-4D97-AF65-F5344CB8AC3E}">
        <p14:creationId xmlns="" xmlns:p14="http://schemas.microsoft.com/office/powerpoint/2010/main" val="395141330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jd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Ajdacency.thmx</Template>
  <TotalTime>8118</TotalTime>
  <Words>3011</Words>
  <Application>Microsoft Office PowerPoint</Application>
  <PresentationFormat>Affichage à l'écran (4:3)</PresentationFormat>
  <Paragraphs>235</Paragraphs>
  <Slides>50</Slides>
  <Notes>0</Notes>
  <HiddenSlides>0</HiddenSlides>
  <MMClips>0</MMClips>
  <ScaleCrop>false</ScaleCrop>
  <HeadingPairs>
    <vt:vector size="6" baseType="variant">
      <vt:variant>
        <vt:lpstr>Thème</vt:lpstr>
      </vt:variant>
      <vt:variant>
        <vt:i4>1</vt:i4>
      </vt:variant>
      <vt:variant>
        <vt:lpstr>Serveurs OLE incorporés</vt:lpstr>
      </vt:variant>
      <vt:variant>
        <vt:i4>2</vt:i4>
      </vt:variant>
      <vt:variant>
        <vt:lpstr>Titres des diapositives</vt:lpstr>
      </vt:variant>
      <vt:variant>
        <vt:i4>50</vt:i4>
      </vt:variant>
    </vt:vector>
  </HeadingPairs>
  <TitlesOfParts>
    <vt:vector size="53" baseType="lpstr">
      <vt:lpstr>Ajdacency</vt:lpstr>
      <vt:lpstr>Equation</vt:lpstr>
      <vt:lpstr>Document</vt:lpstr>
      <vt:lpstr>ARBRES DE DECISION</vt:lpstr>
      <vt:lpstr>ARBRES DE DECISION</vt:lpstr>
      <vt:lpstr>Diapositive 3</vt:lpstr>
      <vt:lpstr>Arbre de décision: Exemple</vt:lpstr>
      <vt:lpstr>Diapositive 5</vt:lpstr>
      <vt:lpstr>Diapositive 6</vt:lpstr>
      <vt:lpstr>Choix de la variable de segmentation – Lien du Khi2 (Algorithme CHAID)</vt:lpstr>
      <vt:lpstr>Diapositive 8</vt:lpstr>
      <vt:lpstr>Diapositive 9</vt:lpstr>
      <vt:lpstr>Traitement des variables continues</vt:lpstr>
      <vt:lpstr>Diapositive 11</vt:lpstr>
      <vt:lpstr>Diapositive 12</vt:lpstr>
      <vt:lpstr>Diapositive 13</vt:lpstr>
      <vt:lpstr>Diapositive 14</vt:lpstr>
      <vt:lpstr>Diapositive 15</vt:lpstr>
      <vt:lpstr>Diapositive 16</vt:lpstr>
      <vt:lpstr>Règle d’arrêt : contrôle de la profondeur de l’arbre</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Diapositive 29</vt:lpstr>
      <vt:lpstr>Diapositive 30</vt:lpstr>
      <vt:lpstr>Diapositive 31</vt:lpstr>
      <vt:lpstr>Diapositive 32</vt:lpstr>
      <vt:lpstr>Diapositive 33</vt:lpstr>
      <vt:lpstr>Diapositive 34</vt:lpstr>
      <vt:lpstr>Diapositive 35</vt:lpstr>
      <vt:lpstr>Diapositive 36</vt:lpstr>
      <vt:lpstr>Diapositive 37</vt:lpstr>
      <vt:lpstr>Diapositive 38</vt:lpstr>
      <vt:lpstr>Diapositive 39</vt:lpstr>
      <vt:lpstr>Diapositive 40</vt:lpstr>
      <vt:lpstr>Diapositive 41</vt:lpstr>
      <vt:lpstr>Diapositive 42</vt:lpstr>
      <vt:lpstr>Diapositive 43</vt:lpstr>
      <vt:lpstr>Diapositive 44</vt:lpstr>
      <vt:lpstr>Diapositive 45</vt:lpstr>
      <vt:lpstr>Diapositive 46</vt:lpstr>
      <vt:lpstr>Diapositive 47</vt:lpstr>
      <vt:lpstr>Diapositive 48</vt:lpstr>
      <vt:lpstr>Diapositive 49</vt:lpstr>
      <vt:lpstr>Diapositive 50</vt:lpstr>
    </vt:vector>
  </TitlesOfParts>
  <Company>est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bensliman bensliman</dc:creator>
  <cp:lastModifiedBy>Invité</cp:lastModifiedBy>
  <cp:revision>131</cp:revision>
  <dcterms:created xsi:type="dcterms:W3CDTF">2014-05-05T18:35:00Z</dcterms:created>
  <dcterms:modified xsi:type="dcterms:W3CDTF">2017-04-06T00:12:34Z</dcterms:modified>
</cp:coreProperties>
</file>